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5.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0"/>
  </p:notesMasterIdLst>
  <p:sldIdLst>
    <p:sldId id="256" r:id="rId2"/>
    <p:sldId id="267" r:id="rId3"/>
    <p:sldId id="258" r:id="rId4"/>
    <p:sldId id="282" r:id="rId5"/>
    <p:sldId id="280" r:id="rId6"/>
    <p:sldId id="293" r:id="rId7"/>
    <p:sldId id="296" r:id="rId8"/>
    <p:sldId id="284" r:id="rId9"/>
    <p:sldId id="300" r:id="rId10"/>
    <p:sldId id="301" r:id="rId11"/>
    <p:sldId id="302" r:id="rId12"/>
    <p:sldId id="304" r:id="rId13"/>
    <p:sldId id="303" r:id="rId14"/>
    <p:sldId id="305" r:id="rId15"/>
    <p:sldId id="306" r:id="rId16"/>
    <p:sldId id="308" r:id="rId17"/>
    <p:sldId id="309" r:id="rId18"/>
    <p:sldId id="310" r:id="rId19"/>
    <p:sldId id="313" r:id="rId20"/>
    <p:sldId id="326" r:id="rId21"/>
    <p:sldId id="322" r:id="rId22"/>
    <p:sldId id="327" r:id="rId23"/>
    <p:sldId id="312" r:id="rId24"/>
    <p:sldId id="328" r:id="rId25"/>
    <p:sldId id="314" r:id="rId26"/>
    <p:sldId id="329" r:id="rId27"/>
    <p:sldId id="324" r:id="rId28"/>
    <p:sldId id="315" r:id="rId29"/>
    <p:sldId id="330" r:id="rId30"/>
    <p:sldId id="323" r:id="rId31"/>
    <p:sldId id="331" r:id="rId32"/>
    <p:sldId id="318" r:id="rId33"/>
    <p:sldId id="291" r:id="rId34"/>
    <p:sldId id="292" r:id="rId35"/>
    <p:sldId id="334" r:id="rId36"/>
    <p:sldId id="337" r:id="rId37"/>
    <p:sldId id="336" r:id="rId38"/>
    <p:sldId id="335" r:id="rId39"/>
    <p:sldId id="316" r:id="rId40"/>
    <p:sldId id="338" r:id="rId41"/>
    <p:sldId id="317" r:id="rId42"/>
    <p:sldId id="340" r:id="rId43"/>
    <p:sldId id="319" r:id="rId44"/>
    <p:sldId id="320" r:id="rId45"/>
    <p:sldId id="321" r:id="rId46"/>
    <p:sldId id="325" r:id="rId47"/>
    <p:sldId id="307" r:id="rId48"/>
    <p:sldId id="341" r:id="rId49"/>
  </p:sldIdLst>
  <p:sldSz cx="12192000" cy="6858000"/>
  <p:notesSz cx="6858000" cy="9144000"/>
  <p:embeddedFontLst>
    <p:embeddedFont>
      <p:font typeface="Abril Fatface" panose="02000503000000020003" pitchFamily="2" charset="0"/>
      <p:regular r:id="rId51"/>
    </p:embeddedFont>
    <p:embeddedFont>
      <p:font typeface="Aldrich" panose="020B0604020202020204" charset="0"/>
      <p:regular r:id="rId52"/>
    </p:embeddedFont>
    <p:embeddedFont>
      <p:font typeface="Barlow Condensed" panose="00000506000000000000" pitchFamily="2" charset="0"/>
      <p:regular r:id="rId53"/>
      <p:bold r:id="rId54"/>
      <p:italic r:id="rId55"/>
      <p:boldItalic r:id="rId56"/>
    </p:embeddedFont>
    <p:embeddedFont>
      <p:font typeface="Catamaran" panose="020B0604020202020204" charset="0"/>
      <p:regular r:id="rId57"/>
      <p:bold r:id="rId58"/>
    </p:embeddedFont>
    <p:embeddedFont>
      <p:font typeface="Griffy" panose="020B0604020202020204" charset="0"/>
      <p:regular r:id="rId59"/>
    </p:embeddedFont>
    <p:embeddedFont>
      <p:font typeface="Homemade Apple" panose="020B0604020202020204" charset="0"/>
      <p:regular r:id="rId60"/>
    </p:embeddedFont>
    <p:embeddedFont>
      <p:font typeface="Poppins" panose="00000500000000000000" pitchFamily="2"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
      <p:font typeface="Segoe UI Semibold" panose="020B0702040204020203" pitchFamily="34" charset="0"/>
      <p:bold r:id="rId69"/>
      <p:boldItalic r:id="rId70"/>
    </p:embeddedFont>
    <p:embeddedFont>
      <p:font typeface="Ubuntu Condensed" panose="020B0506030602030204" pitchFamily="3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9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308"/>
            <p14:sldId id="309"/>
            <p14:sldId id="310"/>
            <p14:sldId id="313"/>
            <p14:sldId id="326"/>
            <p14:sldId id="322"/>
            <p14:sldId id="327"/>
            <p14:sldId id="312"/>
            <p14:sldId id="328"/>
            <p14:sldId id="314"/>
            <p14:sldId id="329"/>
            <p14:sldId id="324"/>
            <p14:sldId id="315"/>
            <p14:sldId id="330"/>
            <p14:sldId id="323"/>
            <p14:sldId id="331"/>
            <p14:sldId id="318"/>
            <p14:sldId id="291"/>
            <p14:sldId id="292"/>
            <p14:sldId id="334"/>
            <p14:sldId id="337"/>
            <p14:sldId id="336"/>
            <p14:sldId id="335"/>
            <p14:sldId id="316"/>
            <p14:sldId id="338"/>
            <p14:sldId id="317"/>
            <p14:sldId id="340"/>
            <p14:sldId id="319"/>
            <p14:sldId id="320"/>
            <p14:sldId id="321"/>
            <p14:sldId id="325"/>
          </p14:sldIdLst>
        </p14:section>
        <p14:section name="Wrap-Up" id="{640482DA-6DAF-4646-844F-87DD220CB440}">
          <p14:sldIdLst>
            <p14:sldId id="307"/>
            <p14:sldId id="3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F"/>
    <a:srgbClr val="9CDCFE"/>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4273" autoAdjust="0"/>
  </p:normalViewPr>
  <p:slideViewPr>
    <p:cSldViewPr snapToGrid="0">
      <p:cViewPr varScale="1">
        <p:scale>
          <a:sx n="81" d="100"/>
          <a:sy n="81" d="100"/>
        </p:scale>
        <p:origin x="934"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font" Target="fonts/font2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87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If the identity should only be used from on-prem, limit it, if it should only be used from west </a:t>
            </a:r>
            <a:r>
              <a:rPr lang="en-US" dirty="0" err="1"/>
              <a:t>europe</a:t>
            </a:r>
            <a:r>
              <a:rPr lang="en-US" dirty="0"/>
              <a:t> Microsoft-hosted agents in Azure DevOps, limit it </a:t>
            </a:r>
            <a:r>
              <a:rPr lang="en-US" dirty="0" err="1"/>
              <a:t>etc</a:t>
            </a:r>
            <a:endParaRPr lang="en-US" dirty="0"/>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335748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Whether it’s through </a:t>
            </a:r>
            <a:r>
              <a:rPr lang="en-US" dirty="0" err="1"/>
              <a:t>Entra</a:t>
            </a:r>
            <a:r>
              <a:rPr lang="en-US" dirty="0"/>
              <a:t> Workload ID Premium or custom, it’s important to know why your identities have the permissions they do, and to follow up on them to ensure that they still need the access.</a:t>
            </a:r>
          </a:p>
        </p:txBody>
      </p:sp>
    </p:spTree>
    <p:extLst>
      <p:ext uri="{BB962C8B-B14F-4D97-AF65-F5344CB8AC3E}">
        <p14:creationId xmlns:p14="http://schemas.microsoft.com/office/powerpoint/2010/main" val="2181337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407874" y="5828027"/>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524062" y="5944377"/>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407874" y="5829232"/>
            <a:ext cx="698070" cy="69807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222924" y="6250531"/>
            <a:ext cx="930610" cy="442596"/>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226160" y="5686190"/>
            <a:ext cx="930608" cy="930608"/>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58860" y="5918891"/>
            <a:ext cx="465532" cy="465532"/>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575138" y="6035170"/>
            <a:ext cx="232538" cy="23253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42510" y="5802541"/>
            <a:ext cx="698070" cy="69807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02741"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361655"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520570" y="4614359"/>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02741"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361655"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520570" y="4740130"/>
            <a:ext cx="45720" cy="457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02741"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361655"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520570" y="486590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838399"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997314"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156227" y="4614359"/>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838399"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997314"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156227" y="4740130"/>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838399"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997314"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156227" y="4865901"/>
            <a:ext cx="45720" cy="4572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679485" y="4603823"/>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679485" y="4752641"/>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679485" y="4885655"/>
            <a:ext cx="45720" cy="45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87756" y="5103366"/>
            <a:ext cx="457132" cy="531268"/>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71790" y="5138939"/>
            <a:ext cx="465532" cy="4655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896965" y="5263950"/>
            <a:ext cx="215280" cy="21528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46947" y="564445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73826" y="5629994"/>
            <a:ext cx="465532" cy="465532"/>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41221" y="5634072"/>
            <a:ext cx="701666" cy="465296"/>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314747" y="5716091"/>
            <a:ext cx="914712" cy="914712"/>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296296" y="5713044"/>
            <a:ext cx="930608" cy="930608"/>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524062" y="5945419"/>
            <a:ext cx="465532" cy="465532"/>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640778" y="6062135"/>
            <a:ext cx="232538" cy="23253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7.svg"/><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27.sv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5.svg"/><Relationship Id="rId7" Type="http://schemas.openxmlformats.org/officeDocument/2006/relationships/image" Target="../media/image27.sv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41.sv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8" Type="http://schemas.openxmlformats.org/officeDocument/2006/relationships/customXml" Target="../ink/ink8.xml"/><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customXml" Target="../ink/ink7.xml"/><Relationship Id="rId17" Type="http://schemas.openxmlformats.org/officeDocument/2006/relationships/image" Target="../media/image55.svg"/><Relationship Id="rId2" Type="http://schemas.openxmlformats.org/officeDocument/2006/relationships/image" Target="../media/image48.png"/><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530.pn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64.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 Id="rId1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svg"/><Relationship Id="rId7" Type="http://schemas.openxmlformats.org/officeDocument/2006/relationships/image" Target="../media/image76.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8.svg"/></Relationships>
</file>

<file path=ppt/slides/_rels/slide37.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80.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68.sv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2.svg"/><Relationship Id="rId7" Type="http://schemas.openxmlformats.org/officeDocument/2006/relationships/image" Target="../media/image68.sv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80.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7.svg"/><Relationship Id="rId7" Type="http://schemas.openxmlformats.org/officeDocument/2006/relationships/image" Target="../media/image31.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7.svg"/><Relationship Id="rId5" Type="http://schemas.openxmlformats.org/officeDocument/2006/relationships/image" Target="../media/image35.svg"/><Relationship Id="rId10" Type="http://schemas.openxmlformats.org/officeDocument/2006/relationships/image" Target="../media/image26.png"/><Relationship Id="rId4" Type="http://schemas.openxmlformats.org/officeDocument/2006/relationships/image" Target="../media/image34.png"/><Relationship Id="rId9" Type="http://schemas.openxmlformats.org/officeDocument/2006/relationships/image" Target="../media/image84.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2.svg"/><Relationship Id="rId3" Type="http://schemas.openxmlformats.org/officeDocument/2006/relationships/image" Target="../media/image31.svg"/><Relationship Id="rId7" Type="http://schemas.openxmlformats.org/officeDocument/2006/relationships/image" Target="../media/image88.svg"/><Relationship Id="rId12" Type="http://schemas.openxmlformats.org/officeDocument/2006/relationships/image" Target="../media/image9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37.svg"/><Relationship Id="rId5" Type="http://schemas.openxmlformats.org/officeDocument/2006/relationships/image" Target="../media/image86.svg"/><Relationship Id="rId15" Type="http://schemas.openxmlformats.org/officeDocument/2006/relationships/image" Target="../media/image62.svg"/><Relationship Id="rId10" Type="http://schemas.openxmlformats.org/officeDocument/2006/relationships/image" Target="../media/image36.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31.svg"/><Relationship Id="rId7" Type="http://schemas.openxmlformats.org/officeDocument/2006/relationships/image" Target="../media/image84.svg"/><Relationship Id="rId12" Type="http://schemas.openxmlformats.org/officeDocument/2006/relationships/image" Target="../media/image99.sv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98.png"/><Relationship Id="rId5" Type="http://schemas.openxmlformats.org/officeDocument/2006/relationships/image" Target="../media/image94.svg"/><Relationship Id="rId10" Type="http://schemas.openxmlformats.org/officeDocument/2006/relationships/image" Target="../media/image97.svg"/><Relationship Id="rId4" Type="http://schemas.openxmlformats.org/officeDocument/2006/relationships/image" Target="../media/image93.png"/><Relationship Id="rId9" Type="http://schemas.openxmlformats.org/officeDocument/2006/relationships/image" Target="../media/image96.png"/><Relationship Id="rId14" Type="http://schemas.openxmlformats.org/officeDocument/2006/relationships/image" Target="../media/image101.svg"/></Relationships>
</file>

<file path=ppt/slides/_rels/slide48.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84.sv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customXml" Target="../ink/ink4.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9FC-E76D-F623-582D-DCD8442366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03599458-DAF1-4B23-26DE-3BD424816A77}"/>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AED4CEE1-8EE4-E652-2804-49F18808E022}"/>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pic>
        <p:nvPicPr>
          <p:cNvPr id="29" name="Graphic 28">
            <a:extLst>
              <a:ext uri="{FF2B5EF4-FFF2-40B4-BE49-F238E27FC236}">
                <a16:creationId xmlns:a16="http://schemas.microsoft.com/office/drawing/2014/main" id="{03EECE7C-FC90-E96E-3ABE-B7A71779C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640" y="2322639"/>
            <a:ext cx="1006752" cy="1006752"/>
          </a:xfrm>
          <a:prstGeom prst="rect">
            <a:avLst/>
          </a:prstGeom>
        </p:spPr>
      </p:pic>
      <p:grpSp>
        <p:nvGrpSpPr>
          <p:cNvPr id="4" name="Group 3">
            <a:extLst>
              <a:ext uri="{FF2B5EF4-FFF2-40B4-BE49-F238E27FC236}">
                <a16:creationId xmlns:a16="http://schemas.microsoft.com/office/drawing/2014/main" id="{F7EA546A-A07D-40EE-D99B-BC2BAD3EE4C3}"/>
              </a:ext>
            </a:extLst>
          </p:cNvPr>
          <p:cNvGrpSpPr/>
          <p:nvPr/>
        </p:nvGrpSpPr>
        <p:grpSpPr>
          <a:xfrm>
            <a:off x="2632457" y="2928489"/>
            <a:ext cx="3463543" cy="925199"/>
            <a:chOff x="2632457" y="2928489"/>
            <a:chExt cx="3463543" cy="925199"/>
          </a:xfrm>
        </p:grpSpPr>
        <p:sp>
          <p:nvSpPr>
            <p:cNvPr id="24" name="Subtitle 2">
              <a:extLst>
                <a:ext uri="{FF2B5EF4-FFF2-40B4-BE49-F238E27FC236}">
                  <a16:creationId xmlns:a16="http://schemas.microsoft.com/office/drawing/2014/main" id="{F22FE7D4-A707-00F2-4FB5-8ED45B268AE3}"/>
                </a:ext>
              </a:extLst>
            </p:cNvPr>
            <p:cNvSpPr txBox="1">
              <a:spLocks/>
            </p:cNvSpPr>
            <p:nvPr/>
          </p:nvSpPr>
          <p:spPr>
            <a:xfrm>
              <a:off x="3944355" y="3238786"/>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Risk-based</a:t>
              </a:r>
              <a:endParaRPr lang="en-SE" dirty="0">
                <a:latin typeface="Ubuntu Condensed" panose="020B0506030602030204" pitchFamily="34" charset="0"/>
              </a:endParaRPr>
            </a:p>
          </p:txBody>
        </p:sp>
        <p:cxnSp>
          <p:nvCxnSpPr>
            <p:cNvPr id="31" name="Straight Connector 30">
              <a:extLst>
                <a:ext uri="{FF2B5EF4-FFF2-40B4-BE49-F238E27FC236}">
                  <a16:creationId xmlns:a16="http://schemas.microsoft.com/office/drawing/2014/main" id="{580CE8D9-61A7-085D-B7F1-0029E7D1CE18}"/>
                </a:ext>
              </a:extLst>
            </p:cNvPr>
            <p:cNvCxnSpPr>
              <a:cxnSpLocks/>
            </p:cNvCxnSpPr>
            <p:nvPr/>
          </p:nvCxnSpPr>
          <p:spPr>
            <a:xfrm flipH="1" flipV="1">
              <a:off x="2632457" y="2928489"/>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53F8BFD5-AEDB-8032-8594-AFD45F37C75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38805" y="3278840"/>
              <a:ext cx="534794" cy="534794"/>
            </a:xfrm>
            <a:prstGeom prst="rect">
              <a:avLst/>
            </a:prstGeom>
          </p:spPr>
        </p:pic>
      </p:grpSp>
      <p:grpSp>
        <p:nvGrpSpPr>
          <p:cNvPr id="2" name="Group 1">
            <a:extLst>
              <a:ext uri="{FF2B5EF4-FFF2-40B4-BE49-F238E27FC236}">
                <a16:creationId xmlns:a16="http://schemas.microsoft.com/office/drawing/2014/main" id="{2E973969-2D6D-FFC8-23B4-9B54C8CDD1DA}"/>
              </a:ext>
            </a:extLst>
          </p:cNvPr>
          <p:cNvGrpSpPr/>
          <p:nvPr/>
        </p:nvGrpSpPr>
        <p:grpSpPr>
          <a:xfrm>
            <a:off x="2632457" y="1841159"/>
            <a:ext cx="3463543" cy="952821"/>
            <a:chOff x="2632457" y="1841159"/>
            <a:chExt cx="3463543" cy="952821"/>
          </a:xfrm>
        </p:grpSpPr>
        <p:sp>
          <p:nvSpPr>
            <p:cNvPr id="23" name="Subtitle 2">
              <a:extLst>
                <a:ext uri="{FF2B5EF4-FFF2-40B4-BE49-F238E27FC236}">
                  <a16:creationId xmlns:a16="http://schemas.microsoft.com/office/drawing/2014/main" id="{B446E6CF-E08B-EF2E-697C-C3F1F5D50303}"/>
                </a:ext>
              </a:extLst>
            </p:cNvPr>
            <p:cNvSpPr txBox="1">
              <a:spLocks/>
            </p:cNvSpPr>
            <p:nvPr/>
          </p:nvSpPr>
          <p:spPr>
            <a:xfrm>
              <a:off x="3944355" y="1841159"/>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Location-based</a:t>
              </a:r>
              <a:endParaRPr lang="en-SE" dirty="0">
                <a:latin typeface="Ubuntu Condensed" panose="020B0506030602030204" pitchFamily="34" charset="0"/>
              </a:endParaRPr>
            </a:p>
          </p:txBody>
        </p:sp>
        <p:cxnSp>
          <p:nvCxnSpPr>
            <p:cNvPr id="26" name="Straight Connector 25">
              <a:extLst>
                <a:ext uri="{FF2B5EF4-FFF2-40B4-BE49-F238E27FC236}">
                  <a16:creationId xmlns:a16="http://schemas.microsoft.com/office/drawing/2014/main" id="{67B63FAC-8A71-E6DD-1C3C-3792DA166587}"/>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DBD5C4C-BCE3-B65F-5BC6-F49E025A299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38805" y="1881213"/>
              <a:ext cx="534794" cy="534794"/>
            </a:xfrm>
            <a:prstGeom prst="rect">
              <a:avLst/>
            </a:prstGeom>
          </p:spPr>
        </p:pic>
      </p:grpSp>
    </p:spTree>
    <p:extLst>
      <p:ext uri="{BB962C8B-B14F-4D97-AF65-F5344CB8AC3E}">
        <p14:creationId xmlns:p14="http://schemas.microsoft.com/office/powerpoint/2010/main" val="41488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4592-90E6-AA4F-FC06-D75FD9A8BC24}"/>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68E3F07-FB50-F6B4-E79F-6BF93D3538E4}"/>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3EC0C1D5-5B74-295C-644E-51E30E88F9E6}"/>
              </a:ext>
            </a:extLst>
          </p:cNvPr>
          <p:cNvSpPr>
            <a:spLocks noGrp="1"/>
          </p:cNvSpPr>
          <p:nvPr>
            <p:ph type="body" idx="1"/>
          </p:nvPr>
        </p:nvSpPr>
        <p:spPr>
          <a:xfrm>
            <a:off x="1235720" y="3216508"/>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E403F288-7DB6-32CF-5711-2EC05AFEFBB1}"/>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650E2524-26B1-C80A-4806-612AB0DC4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23C808C-DF91-6F3A-7AD2-7CAB65E086F7}"/>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grpSp>
        <p:nvGrpSpPr>
          <p:cNvPr id="8" name="Group 7">
            <a:extLst>
              <a:ext uri="{FF2B5EF4-FFF2-40B4-BE49-F238E27FC236}">
                <a16:creationId xmlns:a16="http://schemas.microsoft.com/office/drawing/2014/main" id="{335D1020-4C11-4E8C-F772-0B6ADDA1D334}"/>
              </a:ext>
            </a:extLst>
          </p:cNvPr>
          <p:cNvGrpSpPr/>
          <p:nvPr/>
        </p:nvGrpSpPr>
        <p:grpSpPr>
          <a:xfrm>
            <a:off x="5380370" y="1770464"/>
            <a:ext cx="3683502" cy="952821"/>
            <a:chOff x="2632457" y="1841159"/>
            <a:chExt cx="3683502" cy="952821"/>
          </a:xfrm>
        </p:grpSpPr>
        <p:sp>
          <p:nvSpPr>
            <p:cNvPr id="9" name="Subtitle 2">
              <a:extLst>
                <a:ext uri="{FF2B5EF4-FFF2-40B4-BE49-F238E27FC236}">
                  <a16:creationId xmlns:a16="http://schemas.microsoft.com/office/drawing/2014/main" id="{3960245A-4C98-0C65-75D2-CFD10CB608D2}"/>
                </a:ext>
              </a:extLst>
            </p:cNvPr>
            <p:cNvSpPr txBox="1">
              <a:spLocks/>
            </p:cNvSpPr>
            <p:nvPr/>
          </p:nvSpPr>
          <p:spPr>
            <a:xfrm>
              <a:off x="3944355" y="1841159"/>
              <a:ext cx="2371604"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Suspicious sign-ins</a:t>
              </a:r>
              <a:endParaRPr lang="en-SE" dirty="0">
                <a:latin typeface="Ubuntu Condensed" panose="020B0506030602030204" pitchFamily="34" charset="0"/>
              </a:endParaRPr>
            </a:p>
          </p:txBody>
        </p:sp>
        <p:cxnSp>
          <p:nvCxnSpPr>
            <p:cNvPr id="10" name="Straight Connector 9">
              <a:extLst>
                <a:ext uri="{FF2B5EF4-FFF2-40B4-BE49-F238E27FC236}">
                  <a16:creationId xmlns:a16="http://schemas.microsoft.com/office/drawing/2014/main" id="{4A988B5B-9557-1B16-BB1E-B121C45C1F21}"/>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96FC3FA-61D9-E2E7-6A72-C0153DB8135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38805" y="1881213"/>
              <a:ext cx="534794" cy="534794"/>
            </a:xfrm>
            <a:prstGeom prst="rect">
              <a:avLst/>
            </a:prstGeom>
          </p:spPr>
        </p:pic>
      </p:grpSp>
      <p:grpSp>
        <p:nvGrpSpPr>
          <p:cNvPr id="26" name="Group 25">
            <a:extLst>
              <a:ext uri="{FF2B5EF4-FFF2-40B4-BE49-F238E27FC236}">
                <a16:creationId xmlns:a16="http://schemas.microsoft.com/office/drawing/2014/main" id="{C341E09D-8400-4111-37E5-2F3069C43C1B}"/>
              </a:ext>
            </a:extLst>
          </p:cNvPr>
          <p:cNvGrpSpPr/>
          <p:nvPr/>
        </p:nvGrpSpPr>
        <p:grpSpPr>
          <a:xfrm>
            <a:off x="5380370" y="2999184"/>
            <a:ext cx="4329238" cy="925199"/>
            <a:chOff x="5380370" y="2999184"/>
            <a:chExt cx="4329238" cy="925199"/>
          </a:xfrm>
        </p:grpSpPr>
        <p:sp>
          <p:nvSpPr>
            <p:cNvPr id="5" name="Subtitle 2">
              <a:extLst>
                <a:ext uri="{FF2B5EF4-FFF2-40B4-BE49-F238E27FC236}">
                  <a16:creationId xmlns:a16="http://schemas.microsoft.com/office/drawing/2014/main" id="{BA55DE29-DF72-0426-E7D6-0E8FEF765BB6}"/>
                </a:ext>
              </a:extLst>
            </p:cNvPr>
            <p:cNvSpPr txBox="1">
              <a:spLocks/>
            </p:cNvSpPr>
            <p:nvPr/>
          </p:nvSpPr>
          <p:spPr>
            <a:xfrm>
              <a:off x="6692268" y="3309481"/>
              <a:ext cx="3017340"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err="1">
                  <a:latin typeface="Ubuntu Condensed" panose="020B0506030602030204" pitchFamily="34" charset="0"/>
                </a:rPr>
                <a:t>Entra</a:t>
              </a:r>
              <a:r>
                <a:rPr lang="en-US" dirty="0">
                  <a:latin typeface="Ubuntu Condensed" panose="020B0506030602030204" pitchFamily="34" charset="0"/>
                </a:rPr>
                <a:t> Threat Intelligence</a:t>
              </a:r>
              <a:endParaRPr lang="en-SE" dirty="0">
                <a:latin typeface="Ubuntu Condensed" panose="020B0506030602030204" pitchFamily="34" charset="0"/>
              </a:endParaRPr>
            </a:p>
          </p:txBody>
        </p:sp>
        <p:cxnSp>
          <p:nvCxnSpPr>
            <p:cNvPr id="6" name="Straight Connector 5">
              <a:extLst>
                <a:ext uri="{FF2B5EF4-FFF2-40B4-BE49-F238E27FC236}">
                  <a16:creationId xmlns:a16="http://schemas.microsoft.com/office/drawing/2014/main" id="{705E4A5D-31E6-5C64-445F-A321B9C4BB66}"/>
                </a:ext>
              </a:extLst>
            </p:cNvPr>
            <p:cNvCxnSpPr>
              <a:cxnSpLocks/>
            </p:cNvCxnSpPr>
            <p:nvPr/>
          </p:nvCxnSpPr>
          <p:spPr>
            <a:xfrm flipH="1" flipV="1">
              <a:off x="5380370" y="2999184"/>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F6588134-D4BD-B38E-FD14-807FBC018DAC}"/>
                </a:ext>
              </a:extLst>
            </p:cNvPr>
            <p:cNvSpPr txBox="1">
              <a:spLocks/>
            </p:cNvSpPr>
            <p:nvPr/>
          </p:nvSpPr>
          <p:spPr>
            <a:xfrm>
              <a:off x="6138876" y="3165839"/>
              <a:ext cx="682636"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5A276C-64EB-AFE0-8220-B39DBCE0D225}"/>
              </a:ext>
            </a:extLst>
          </p:cNvPr>
          <p:cNvGrpSpPr/>
          <p:nvPr/>
        </p:nvGrpSpPr>
        <p:grpSpPr>
          <a:xfrm>
            <a:off x="5380369" y="2539972"/>
            <a:ext cx="3639817" cy="614902"/>
            <a:chOff x="5380369" y="2539972"/>
            <a:chExt cx="3639817" cy="614902"/>
          </a:xfrm>
        </p:grpSpPr>
        <p:cxnSp>
          <p:nvCxnSpPr>
            <p:cNvPr id="12" name="Straight Connector 11">
              <a:extLst>
                <a:ext uri="{FF2B5EF4-FFF2-40B4-BE49-F238E27FC236}">
                  <a16:creationId xmlns:a16="http://schemas.microsoft.com/office/drawing/2014/main" id="{A998578D-ED3C-B4A3-8199-224F33B010C4}"/>
                </a:ext>
              </a:extLst>
            </p:cNvPr>
            <p:cNvCxnSpPr>
              <a:cxnSpLocks/>
            </p:cNvCxnSpPr>
            <p:nvPr/>
          </p:nvCxnSpPr>
          <p:spPr>
            <a:xfrm flipH="1">
              <a:off x="5380369" y="2878194"/>
              <a:ext cx="857840"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409F7B25-6DA7-45B0-3215-ACD85C9557CB}"/>
                </a:ext>
              </a:extLst>
            </p:cNvPr>
            <p:cNvSpPr txBox="1">
              <a:spLocks/>
            </p:cNvSpPr>
            <p:nvPr/>
          </p:nvSpPr>
          <p:spPr>
            <a:xfrm>
              <a:off x="6692267" y="2539972"/>
              <a:ext cx="2327919"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Leaked Credentials</a:t>
              </a:r>
              <a:endParaRPr lang="en-SE" dirty="0">
                <a:latin typeface="Ubuntu Condensed" panose="020B0506030602030204" pitchFamily="34" charset="0"/>
              </a:endParaRPr>
            </a:p>
          </p:txBody>
        </p:sp>
        <p:pic>
          <p:nvPicPr>
            <p:cNvPr id="18" name="Graphic 17">
              <a:extLst>
                <a:ext uri="{FF2B5EF4-FFF2-40B4-BE49-F238E27FC236}">
                  <a16:creationId xmlns:a16="http://schemas.microsoft.com/office/drawing/2014/main" id="{196A1AC4-F1BC-D034-A749-6B55DF2E1A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286718" y="2580026"/>
              <a:ext cx="534794" cy="534794"/>
            </a:xfrm>
            <a:prstGeom prst="rect">
              <a:avLst/>
            </a:prstGeom>
          </p:spPr>
        </p:pic>
      </p:grpSp>
    </p:spTree>
    <p:extLst>
      <p:ext uri="{BB962C8B-B14F-4D97-AF65-F5344CB8AC3E}">
        <p14:creationId xmlns:p14="http://schemas.microsoft.com/office/powerpoint/2010/main" val="447869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E6B4-BF9E-D7EC-3D0E-2A1582E8B0FD}"/>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88F40F75-B38F-0E78-7B59-5ABCFA3D9AF3}"/>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76C5A366-F976-25F7-8D17-DC72774EBF0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D4309F62-5B68-DEC2-F2D2-1CBBC0A9D808}"/>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0C21203D-A99E-34B0-F28A-BFA1A76AC15E}"/>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4BF97B61-CBAB-8561-28CD-7B1235825283}"/>
              </a:ext>
            </a:extLst>
          </p:cNvPr>
          <p:cNvPicPr>
            <a:picLocks noChangeAspect="1"/>
          </p:cNvPicPr>
          <p:nvPr/>
        </p:nvPicPr>
        <p:blipFill>
          <a:blip r:embed="rId2">
            <a:alphaModFix amt="50000"/>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3334202-92EF-0307-577C-9D825D046D5E}"/>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A76DFCD4-6836-EC7D-18F6-78144D2AA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363579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849C-1C49-060B-F975-CD23FCD3D5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1F3415A-3D13-4EC3-52AA-E588C5BBA926}"/>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11534395-A8A6-ACE2-BB6B-84CA03BF21F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A20F1204-ED70-F49E-ADFC-D32D8727A307}"/>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51C4B3E8-54AD-D2A3-8046-FE2D885FD4C8}"/>
              </a:ext>
            </a:extLst>
          </p:cNvPr>
          <p:cNvSpPr>
            <a:spLocks noGrp="1"/>
          </p:cNvSpPr>
          <p:nvPr>
            <p:ph type="body" idx="6"/>
          </p:nvPr>
        </p:nvSpPr>
        <p:spPr>
          <a:xfrm>
            <a:off x="6573404" y="3210810"/>
            <a:ext cx="137555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Access</a:t>
            </a:r>
          </a:p>
          <a:p>
            <a:pPr marL="88900" indent="0">
              <a:buNone/>
            </a:pPr>
            <a:r>
              <a:rPr lang="en-US" dirty="0">
                <a:solidFill>
                  <a:schemeClr val="bg1">
                    <a:lumMod val="50000"/>
                    <a:lumOff val="50000"/>
                  </a:schemeClr>
                </a:solidFill>
                <a:latin typeface="Ubuntu Condensed" panose="020B0506030602030204" pitchFamily="34" charset="0"/>
              </a:rPr>
              <a:t>Reviews</a:t>
            </a:r>
            <a:endParaRPr lang="en-SE" dirty="0">
              <a:solidFill>
                <a:schemeClr val="bg1">
                  <a:lumMod val="50000"/>
                  <a:lumOff val="50000"/>
                </a:schemeClr>
              </a:solidFill>
              <a:latin typeface="Ubuntu Condensed" panose="020B0506030602030204" pitchFamily="34" charset="0"/>
            </a:endParaRPr>
          </a:p>
        </p:txBody>
      </p:sp>
      <p:pic>
        <p:nvPicPr>
          <p:cNvPr id="39" name="Graphic 38">
            <a:extLst>
              <a:ext uri="{FF2B5EF4-FFF2-40B4-BE49-F238E27FC236}">
                <a16:creationId xmlns:a16="http://schemas.microsoft.com/office/drawing/2014/main" id="{628017B7-BD46-D616-E243-D129E6E32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3609" y="2323569"/>
            <a:ext cx="1003654" cy="1003654"/>
          </a:xfrm>
          <a:prstGeom prst="rect">
            <a:avLst/>
          </a:prstGeom>
        </p:spPr>
      </p:pic>
      <p:sp>
        <p:nvSpPr>
          <p:cNvPr id="40" name="Subtitle 2">
            <a:extLst>
              <a:ext uri="{FF2B5EF4-FFF2-40B4-BE49-F238E27FC236}">
                <a16:creationId xmlns:a16="http://schemas.microsoft.com/office/drawing/2014/main" id="{F7710AE4-1E27-059D-9D40-FB1976246DDF}"/>
              </a:ext>
            </a:extLst>
          </p:cNvPr>
          <p:cNvSpPr txBox="1">
            <a:spLocks/>
          </p:cNvSpPr>
          <p:nvPr/>
        </p:nvSpPr>
        <p:spPr>
          <a:xfrm>
            <a:off x="8942386" y="3210810"/>
            <a:ext cx="2306099"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dirty="0">
                <a:latin typeface="Ubuntu Condensed" panose="020B0506030602030204" pitchFamily="34" charset="0"/>
              </a:rPr>
              <a:t>App Health Recommendations</a:t>
            </a:r>
            <a:endParaRPr lang="en-SE" dirty="0">
              <a:latin typeface="Ubuntu Condensed" panose="020B0506030602030204" pitchFamily="34" charset="0"/>
            </a:endParaRPr>
          </a:p>
        </p:txBody>
      </p:sp>
      <p:pic>
        <p:nvPicPr>
          <p:cNvPr id="11" name="Graphic 10">
            <a:extLst>
              <a:ext uri="{FF2B5EF4-FFF2-40B4-BE49-F238E27FC236}">
                <a16:creationId xmlns:a16="http://schemas.microsoft.com/office/drawing/2014/main" id="{A284FF71-D1DB-F9A1-533F-D4608A82B75C}"/>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4258963" y="2322020"/>
            <a:ext cx="1006752" cy="1006752"/>
          </a:xfrm>
          <a:prstGeom prst="rect">
            <a:avLst/>
          </a:prstGeom>
        </p:spPr>
      </p:pic>
      <p:pic>
        <p:nvPicPr>
          <p:cNvPr id="12" name="Graphic 11">
            <a:extLst>
              <a:ext uri="{FF2B5EF4-FFF2-40B4-BE49-F238E27FC236}">
                <a16:creationId xmlns:a16="http://schemas.microsoft.com/office/drawing/2014/main" id="{B2DAC2D5-648E-745C-1245-232ED79D3E97}"/>
              </a:ext>
            </a:extLst>
          </p:cNvPr>
          <p:cNvPicPr>
            <a:picLocks noChangeAspect="1"/>
          </p:cNvPicPr>
          <p:nvPr/>
        </p:nvPicPr>
        <p:blipFill>
          <a:blip r:embed="rId6">
            <a:alphaModFix amt="50000"/>
            <a:extLst>
              <a:ext uri="{96DAC541-7B7A-43D3-8B79-37D633B846F1}">
                <asvg:svgBlip xmlns:asvg="http://schemas.microsoft.com/office/drawing/2016/SVG/main" r:embed="rId7"/>
              </a:ext>
            </a:extLst>
          </a:blip>
          <a:stretch>
            <a:fillRect/>
          </a:stretch>
        </p:blipFill>
        <p:spPr>
          <a:xfrm>
            <a:off x="1591640" y="2322639"/>
            <a:ext cx="1006752" cy="1006752"/>
          </a:xfrm>
          <a:prstGeom prst="rect">
            <a:avLst/>
          </a:prstGeom>
        </p:spPr>
      </p:pic>
      <p:pic>
        <p:nvPicPr>
          <p:cNvPr id="2" name="Graphic 1">
            <a:extLst>
              <a:ext uri="{FF2B5EF4-FFF2-40B4-BE49-F238E27FC236}">
                <a16:creationId xmlns:a16="http://schemas.microsoft.com/office/drawing/2014/main" id="{811BB1D9-9911-131A-F511-0E2B3160A68C}"/>
              </a:ext>
            </a:extLst>
          </p:cNvPr>
          <p:cNvPicPr>
            <a:picLocks noChangeAspect="1"/>
          </p:cNvPicPr>
          <p:nvPr/>
        </p:nvPicPr>
        <p:blipFill>
          <a:blip r:embed="rId8">
            <a:alphaModFix amt="50000"/>
            <a:extLst>
              <a:ext uri="{96DAC541-7B7A-43D3-8B79-37D633B846F1}">
                <asvg:svgBlip xmlns:asvg="http://schemas.microsoft.com/office/drawing/2016/SVG/main" r:embed="rId9"/>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2182756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2D2F434-C1D2-77FF-E647-F543F054DD9C}"/>
              </a:ext>
            </a:extLst>
          </p:cNvPr>
          <p:cNvGrpSpPr/>
          <p:nvPr/>
        </p:nvGrpSpPr>
        <p:grpSpPr>
          <a:xfrm>
            <a:off x="1021323" y="2698034"/>
            <a:ext cx="2357989" cy="2986522"/>
            <a:chOff x="2421401" y="2059218"/>
            <a:chExt cx="2357989" cy="2986522"/>
          </a:xfrm>
        </p:grpSpPr>
        <p:sp>
          <p:nvSpPr>
            <p:cNvPr id="32" name="Rectangle: Rounded Corners 31">
              <a:extLst>
                <a:ext uri="{FF2B5EF4-FFF2-40B4-BE49-F238E27FC236}">
                  <a16:creationId xmlns:a16="http://schemas.microsoft.com/office/drawing/2014/main" id="{02B0EE8D-1547-E792-75C8-E714FB750834}"/>
                </a:ext>
              </a:extLst>
            </p:cNvPr>
            <p:cNvSpPr/>
            <p:nvPr/>
          </p:nvSpPr>
          <p:spPr>
            <a:xfrm>
              <a:off x="2737283" y="2443748"/>
              <a:ext cx="2042107" cy="2601992"/>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0" name="Graphic 29">
              <a:extLst>
                <a:ext uri="{FF2B5EF4-FFF2-40B4-BE49-F238E27FC236}">
                  <a16:creationId xmlns:a16="http://schemas.microsoft.com/office/drawing/2014/main" id="{30001F17-0823-05E3-D081-F2452EFF02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1401" y="2059218"/>
              <a:ext cx="752708" cy="752708"/>
            </a:xfrm>
            <a:prstGeom prst="rect">
              <a:avLst/>
            </a:prstGeom>
          </p:spPr>
        </p:pic>
      </p:grpSp>
      <p:grpSp>
        <p:nvGrpSpPr>
          <p:cNvPr id="34" name="Group 33">
            <a:extLst>
              <a:ext uri="{FF2B5EF4-FFF2-40B4-BE49-F238E27FC236}">
                <a16:creationId xmlns:a16="http://schemas.microsoft.com/office/drawing/2014/main" id="{2CBAB88A-04F5-EB38-535D-F7F44225F06E}"/>
              </a:ext>
            </a:extLst>
          </p:cNvPr>
          <p:cNvGrpSpPr/>
          <p:nvPr/>
        </p:nvGrpSpPr>
        <p:grpSpPr>
          <a:xfrm>
            <a:off x="434137" y="2164424"/>
            <a:ext cx="3218552" cy="3795822"/>
            <a:chOff x="2549863" y="2242914"/>
            <a:chExt cx="3218552" cy="3795822"/>
          </a:xfrm>
        </p:grpSpPr>
        <p:sp>
          <p:nvSpPr>
            <p:cNvPr id="35" name="Rectangle: Rounded Corners 34">
              <a:extLst>
                <a:ext uri="{FF2B5EF4-FFF2-40B4-BE49-F238E27FC236}">
                  <a16:creationId xmlns:a16="http://schemas.microsoft.com/office/drawing/2014/main" id="{3DE411E4-0651-F828-F0C5-0E8AA51A9E95}"/>
                </a:ext>
              </a:extLst>
            </p:cNvPr>
            <p:cNvSpPr/>
            <p:nvPr/>
          </p:nvSpPr>
          <p:spPr>
            <a:xfrm>
              <a:off x="2763984" y="2510611"/>
              <a:ext cx="3004431" cy="3528125"/>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6" name="Graphic 35">
              <a:extLst>
                <a:ext uri="{FF2B5EF4-FFF2-40B4-BE49-F238E27FC236}">
                  <a16:creationId xmlns:a16="http://schemas.microsoft.com/office/drawing/2014/main" id="{AAB64BC7-3153-C62B-A513-D361A3873A6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49863" y="2242914"/>
              <a:ext cx="801308" cy="801308"/>
            </a:xfrm>
            <a:prstGeom prst="rect">
              <a:avLst/>
            </a:prstGeom>
          </p:spPr>
        </p:pic>
      </p:grpSp>
      <p:grpSp>
        <p:nvGrpSpPr>
          <p:cNvPr id="26" name="Group 25">
            <a:extLst>
              <a:ext uri="{FF2B5EF4-FFF2-40B4-BE49-F238E27FC236}">
                <a16:creationId xmlns:a16="http://schemas.microsoft.com/office/drawing/2014/main" id="{40DB0DF6-1681-3ED1-9B47-EAA28697A4FE}"/>
              </a:ext>
            </a:extLst>
          </p:cNvPr>
          <p:cNvGrpSpPr/>
          <p:nvPr/>
        </p:nvGrpSpPr>
        <p:grpSpPr>
          <a:xfrm>
            <a:off x="1213120" y="3259360"/>
            <a:ext cx="2372128" cy="2199585"/>
            <a:chOff x="2082577" y="2184705"/>
            <a:chExt cx="2372128" cy="2199585"/>
          </a:xfrm>
        </p:grpSpPr>
        <p:pic>
          <p:nvPicPr>
            <p:cNvPr id="6" name="Graphic 5">
              <a:extLst>
                <a:ext uri="{FF2B5EF4-FFF2-40B4-BE49-F238E27FC236}">
                  <a16:creationId xmlns:a16="http://schemas.microsoft.com/office/drawing/2014/main" id="{AE385FB8-1167-4E51-74BE-1DEB5FDB543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D5C1D1BB-F341-40EC-1C20-DCE257DEE6D6}"/>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9" name="Group 38">
            <a:extLst>
              <a:ext uri="{FF2B5EF4-FFF2-40B4-BE49-F238E27FC236}">
                <a16:creationId xmlns:a16="http://schemas.microsoft.com/office/drawing/2014/main" id="{A8F07AEA-8C35-F4F3-7594-730368387A06}"/>
              </a:ext>
            </a:extLst>
          </p:cNvPr>
          <p:cNvGrpSpPr/>
          <p:nvPr/>
        </p:nvGrpSpPr>
        <p:grpSpPr>
          <a:xfrm>
            <a:off x="7778479" y="3615096"/>
            <a:ext cx="2372128" cy="1768256"/>
            <a:chOff x="7242358" y="2540441"/>
            <a:chExt cx="2372128" cy="1768256"/>
          </a:xfrm>
        </p:grpSpPr>
        <p:pic>
          <p:nvPicPr>
            <p:cNvPr id="11" name="Graphic 10">
              <a:extLst>
                <a:ext uri="{FF2B5EF4-FFF2-40B4-BE49-F238E27FC236}">
                  <a16:creationId xmlns:a16="http://schemas.microsoft.com/office/drawing/2014/main" id="{2C7E6DEC-1A8D-5C2B-D56D-372E51D39F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737297" y="2954657"/>
              <a:ext cx="1382250" cy="1354040"/>
            </a:xfrm>
            <a:prstGeom prst="rect">
              <a:avLst/>
            </a:prstGeom>
          </p:spPr>
        </p:pic>
        <p:sp>
          <p:nvSpPr>
            <p:cNvPr id="12" name="TextBox 11">
              <a:extLst>
                <a:ext uri="{FF2B5EF4-FFF2-40B4-BE49-F238E27FC236}">
                  <a16:creationId xmlns:a16="http://schemas.microsoft.com/office/drawing/2014/main" id="{A3F23CB3-58F5-6EDF-18C9-CC492C2854A2}"/>
                </a:ext>
              </a:extLst>
            </p:cNvPr>
            <p:cNvSpPr txBox="1"/>
            <p:nvPr/>
          </p:nvSpPr>
          <p:spPr>
            <a:xfrm>
              <a:off x="7242358" y="2540441"/>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GitHub Action</a:t>
              </a:r>
            </a:p>
          </p:txBody>
        </p:sp>
      </p:grpSp>
      <p:cxnSp>
        <p:nvCxnSpPr>
          <p:cNvPr id="15" name="Straight Connector 14">
            <a:extLst>
              <a:ext uri="{FF2B5EF4-FFF2-40B4-BE49-F238E27FC236}">
                <a16:creationId xmlns:a16="http://schemas.microsoft.com/office/drawing/2014/main" id="{0E99BA2D-556A-D125-8B99-61280B4DCB97}"/>
              </a:ext>
            </a:extLst>
          </p:cNvPr>
          <p:cNvCxnSpPr>
            <a:cxnSpLocks/>
            <a:stCxn id="6" idx="3"/>
          </p:cNvCxnSpPr>
          <p:nvPr/>
        </p:nvCxnSpPr>
        <p:spPr>
          <a:xfrm>
            <a:off x="3142372" y="4715758"/>
            <a:ext cx="4926972" cy="0"/>
          </a:xfrm>
          <a:prstGeom prst="line">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1E385CF-FDE8-703C-3FBA-94FD8AEBEBB0}"/>
              </a:ext>
            </a:extLst>
          </p:cNvPr>
          <p:cNvGrpSpPr/>
          <p:nvPr/>
        </p:nvGrpSpPr>
        <p:grpSpPr>
          <a:xfrm>
            <a:off x="1337205" y="3704546"/>
            <a:ext cx="2123954" cy="1616989"/>
            <a:chOff x="2206662" y="2629891"/>
            <a:chExt cx="2123954" cy="1616989"/>
          </a:xfrm>
        </p:grpSpPr>
        <p:pic>
          <p:nvPicPr>
            <p:cNvPr id="23" name="Graphic 22">
              <a:extLst>
                <a:ext uri="{FF2B5EF4-FFF2-40B4-BE49-F238E27FC236}">
                  <a16:creationId xmlns:a16="http://schemas.microsoft.com/office/drawing/2014/main" id="{DE1AFD48-48BA-2FD7-B7D8-3FF58BD363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62862" y="3035326"/>
              <a:ext cx="1211554" cy="1211554"/>
            </a:xfrm>
            <a:prstGeom prst="rect">
              <a:avLst/>
            </a:prstGeom>
          </p:spPr>
        </p:pic>
        <p:sp>
          <p:nvSpPr>
            <p:cNvPr id="24" name="TextBox 23">
              <a:extLst>
                <a:ext uri="{FF2B5EF4-FFF2-40B4-BE49-F238E27FC236}">
                  <a16:creationId xmlns:a16="http://schemas.microsoft.com/office/drawing/2014/main" id="{0F8CFC93-0455-97DB-9AC9-A619F1D24558}"/>
                </a:ext>
              </a:extLst>
            </p:cNvPr>
            <p:cNvSpPr txBox="1"/>
            <p:nvPr/>
          </p:nvSpPr>
          <p:spPr>
            <a:xfrm>
              <a:off x="2206662" y="26298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sp>
        <p:nvSpPr>
          <p:cNvPr id="27" name="TextBox 26">
            <a:extLst>
              <a:ext uri="{FF2B5EF4-FFF2-40B4-BE49-F238E27FC236}">
                <a16:creationId xmlns:a16="http://schemas.microsoft.com/office/drawing/2014/main" id="{E83A88FF-5E37-3F3B-CDEA-A4A2F2D25FF4}"/>
              </a:ext>
            </a:extLst>
          </p:cNvPr>
          <p:cNvSpPr txBox="1"/>
          <p:nvPr/>
        </p:nvSpPr>
        <p:spPr>
          <a:xfrm>
            <a:off x="5142684" y="4303600"/>
            <a:ext cx="1278332" cy="400110"/>
          </a:xfrm>
          <a:prstGeom prst="rect">
            <a:avLst/>
          </a:prstGeom>
          <a:noFill/>
        </p:spPr>
        <p:txBody>
          <a:bodyPr wrap="square" rtlCol="0">
            <a:spAutoFit/>
          </a:bodyPr>
          <a:lstStyle/>
          <a:p>
            <a:pPr algn="ctr"/>
            <a:r>
              <a:rPr lang="en-US" sz="2000" dirty="0">
                <a:latin typeface="Ubuntu Condensed" panose="020B0506030602030204" pitchFamily="34" charset="0"/>
              </a:rPr>
              <a:t>Secret 📝</a:t>
            </a:r>
            <a:endParaRPr lang="en-SE" sz="2000" dirty="0">
              <a:latin typeface="Ubuntu Condensed" panose="020B0506030602030204" pitchFamily="34" charset="0"/>
            </a:endParaRPr>
          </a:p>
        </p:txBody>
      </p:sp>
      <p:grpSp>
        <p:nvGrpSpPr>
          <p:cNvPr id="43" name="Group 42">
            <a:extLst>
              <a:ext uri="{FF2B5EF4-FFF2-40B4-BE49-F238E27FC236}">
                <a16:creationId xmlns:a16="http://schemas.microsoft.com/office/drawing/2014/main" id="{6328F8E6-D324-03C9-E4DA-8DE29BA3DB4E}"/>
              </a:ext>
            </a:extLst>
          </p:cNvPr>
          <p:cNvGrpSpPr/>
          <p:nvPr/>
        </p:nvGrpSpPr>
        <p:grpSpPr>
          <a:xfrm>
            <a:off x="4237903" y="4187825"/>
            <a:ext cx="2728754" cy="523220"/>
            <a:chOff x="4609891" y="3113170"/>
            <a:chExt cx="2728754" cy="523220"/>
          </a:xfrm>
        </p:grpSpPr>
        <p:sp>
          <p:nvSpPr>
            <p:cNvPr id="40" name="TextBox 39">
              <a:extLst>
                <a:ext uri="{FF2B5EF4-FFF2-40B4-BE49-F238E27FC236}">
                  <a16:creationId xmlns:a16="http://schemas.microsoft.com/office/drawing/2014/main" id="{7C56DEA5-489F-37B1-8045-DB96C69A3E74}"/>
                </a:ext>
              </a:extLst>
            </p:cNvPr>
            <p:cNvSpPr txBox="1"/>
            <p:nvPr/>
          </p:nvSpPr>
          <p:spPr>
            <a:xfrm>
              <a:off x="4609891" y="3231567"/>
              <a:ext cx="2529344" cy="400110"/>
            </a:xfrm>
            <a:prstGeom prst="rect">
              <a:avLst/>
            </a:prstGeom>
            <a:noFill/>
          </p:spPr>
          <p:txBody>
            <a:bodyPr wrap="square" rtlCol="0">
              <a:spAutoFit/>
            </a:bodyPr>
            <a:lstStyle/>
            <a:p>
              <a:pPr algn="ctr"/>
              <a:r>
                <a:rPr lang="en-US" sz="2000" dirty="0">
                  <a:latin typeface="Ubuntu Condensed" panose="020B0506030602030204" pitchFamily="34" charset="0"/>
                </a:rPr>
                <a:t>Federated Credential</a:t>
              </a:r>
              <a:endParaRPr lang="en-SE" sz="2000" dirty="0">
                <a:latin typeface="Ubuntu Condensed" panose="020B0506030602030204" pitchFamily="34" charset="0"/>
              </a:endParaRPr>
            </a:p>
          </p:txBody>
        </p:sp>
        <p:sp>
          <p:nvSpPr>
            <p:cNvPr id="42" name="TextBox 41">
              <a:extLst>
                <a:ext uri="{FF2B5EF4-FFF2-40B4-BE49-F238E27FC236}">
                  <a16:creationId xmlns:a16="http://schemas.microsoft.com/office/drawing/2014/main" id="{0465B902-D408-8B2B-0438-ECBE5FC6C531}"/>
                </a:ext>
              </a:extLst>
            </p:cNvPr>
            <p:cNvSpPr txBox="1"/>
            <p:nvPr/>
          </p:nvSpPr>
          <p:spPr>
            <a:xfrm>
              <a:off x="6870840" y="3113170"/>
              <a:ext cx="467805" cy="523220"/>
            </a:xfrm>
            <a:prstGeom prst="rect">
              <a:avLst/>
            </a:prstGeom>
            <a:noFill/>
          </p:spPr>
          <p:txBody>
            <a:bodyPr wrap="square">
              <a:spAutoFit/>
            </a:bodyPr>
            <a:lstStyle/>
            <a:p>
              <a:pPr algn="ctr"/>
              <a:r>
                <a:rPr lang="en-US" sz="2800" dirty="0">
                  <a:latin typeface="Ubuntu Condensed" panose="020B0506030602030204" pitchFamily="34" charset="0"/>
                </a:rPr>
                <a:t>🪪</a:t>
              </a:r>
              <a:endParaRPr lang="en-SE" sz="2800" dirty="0"/>
            </a:p>
          </p:txBody>
        </p:sp>
      </p:grpSp>
      <p:grpSp>
        <p:nvGrpSpPr>
          <p:cNvPr id="44" name="Group 43">
            <a:extLst>
              <a:ext uri="{FF2B5EF4-FFF2-40B4-BE49-F238E27FC236}">
                <a16:creationId xmlns:a16="http://schemas.microsoft.com/office/drawing/2014/main" id="{933E1D9A-4FCD-7790-7CDF-E71417E81B2A}"/>
              </a:ext>
            </a:extLst>
          </p:cNvPr>
          <p:cNvGrpSpPr/>
          <p:nvPr/>
        </p:nvGrpSpPr>
        <p:grpSpPr>
          <a:xfrm>
            <a:off x="4934652" y="180099"/>
            <a:ext cx="2219009" cy="3079261"/>
            <a:chOff x="4931700" y="349739"/>
            <a:chExt cx="2219009" cy="3079261"/>
          </a:xfrm>
        </p:grpSpPr>
        <p:sp>
          <p:nvSpPr>
            <p:cNvPr id="45" name="Rectangle: Rounded Corners 44">
              <a:extLst>
                <a:ext uri="{FF2B5EF4-FFF2-40B4-BE49-F238E27FC236}">
                  <a16:creationId xmlns:a16="http://schemas.microsoft.com/office/drawing/2014/main" id="{90E88F66-7639-D6CD-769D-3A453D501F49}"/>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7" name="TextBox 46">
              <a:extLst>
                <a:ext uri="{FF2B5EF4-FFF2-40B4-BE49-F238E27FC236}">
                  <a16:creationId xmlns:a16="http://schemas.microsoft.com/office/drawing/2014/main" id="{CDB1D225-1DC6-543B-1271-9554412A277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grpSp>
      <p:grpSp>
        <p:nvGrpSpPr>
          <p:cNvPr id="51" name="Group 50">
            <a:extLst>
              <a:ext uri="{FF2B5EF4-FFF2-40B4-BE49-F238E27FC236}">
                <a16:creationId xmlns:a16="http://schemas.microsoft.com/office/drawing/2014/main" id="{D8E2B38C-D8C5-6C12-ECC0-B488351C8946}"/>
              </a:ext>
            </a:extLst>
          </p:cNvPr>
          <p:cNvGrpSpPr/>
          <p:nvPr/>
        </p:nvGrpSpPr>
        <p:grpSpPr>
          <a:xfrm>
            <a:off x="1088496" y="423013"/>
            <a:ext cx="2123954" cy="1401624"/>
            <a:chOff x="9919722" y="1777935"/>
            <a:chExt cx="2123954" cy="1401624"/>
          </a:xfrm>
        </p:grpSpPr>
        <p:sp>
          <p:nvSpPr>
            <p:cNvPr id="53" name="TextBox 52">
              <a:extLst>
                <a:ext uri="{FF2B5EF4-FFF2-40B4-BE49-F238E27FC236}">
                  <a16:creationId xmlns:a16="http://schemas.microsoft.com/office/drawing/2014/main" id="{DC58D867-FA15-B399-8425-5A9C844A1116}"/>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54" name="TextBox 53">
              <a:extLst>
                <a:ext uri="{FF2B5EF4-FFF2-40B4-BE49-F238E27FC236}">
                  <a16:creationId xmlns:a16="http://schemas.microsoft.com/office/drawing/2014/main" id="{C8D2AE27-3403-0728-0352-48A7A8913F14}"/>
                </a:ext>
              </a:extLst>
            </p:cNvPr>
            <p:cNvSpPr txBox="1"/>
            <p:nvPr/>
          </p:nvSpPr>
          <p:spPr>
            <a:xfrm>
              <a:off x="9919722" y="1777935"/>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IT Operator</a:t>
              </a:r>
              <a:endParaRPr lang="en-SE" sz="2000" dirty="0">
                <a:latin typeface="Ubuntu Condensed" panose="020B0506030602030204" pitchFamily="34" charset="0"/>
              </a:endParaRPr>
            </a:p>
          </p:txBody>
        </p:sp>
      </p:grpSp>
      <p:cxnSp>
        <p:nvCxnSpPr>
          <p:cNvPr id="57" name="Straight Connector 56">
            <a:extLst>
              <a:ext uri="{FF2B5EF4-FFF2-40B4-BE49-F238E27FC236}">
                <a16:creationId xmlns:a16="http://schemas.microsoft.com/office/drawing/2014/main" id="{AE75EDD2-F3AF-2FC6-04C2-425AF36F51E2}"/>
              </a:ext>
            </a:extLst>
          </p:cNvPr>
          <p:cNvCxnSpPr>
            <a:cxnSpLocks/>
            <a:stCxn id="53" idx="3"/>
            <a:endCxn id="45" idx="1"/>
          </p:cNvCxnSpPr>
          <p:nvPr/>
        </p:nvCxnSpPr>
        <p:spPr>
          <a:xfrm>
            <a:off x="2689634" y="1270639"/>
            <a:ext cx="2245018" cy="679924"/>
          </a:xfrm>
          <a:prstGeom prst="bentConnector3">
            <a:avLst>
              <a:gd name="adj1" fmla="val 50000"/>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FE897E9-4F55-4B6F-E528-7640C6BE2F01}"/>
              </a:ext>
            </a:extLst>
          </p:cNvPr>
          <p:cNvCxnSpPr>
            <a:cxnSpLocks/>
            <a:stCxn id="53" idx="1"/>
            <a:endCxn id="36" idx="0"/>
          </p:cNvCxnSpPr>
          <p:nvPr/>
        </p:nvCxnSpPr>
        <p:spPr>
          <a:xfrm rot="10800000" flipV="1">
            <a:off x="834792" y="1270638"/>
            <a:ext cx="776521" cy="893785"/>
          </a:xfrm>
          <a:prstGeom prst="bentConnector2">
            <a:avLst/>
          </a:prstGeom>
          <a:ln w="2857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8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xit" presetSubtype="0" fill="hold" grpId="0"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xit" presetSubtype="0" fill="hold" nodeType="with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B263-F9CD-526E-20A9-7200690568C1}"/>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4A1BC34D-F86C-7FBA-4BEC-7C1151CA2ABB}"/>
              </a:ext>
            </a:extLst>
          </p:cNvPr>
          <p:cNvGrpSpPr/>
          <p:nvPr/>
        </p:nvGrpSpPr>
        <p:grpSpPr>
          <a:xfrm>
            <a:off x="4871715" y="3775079"/>
            <a:ext cx="2372128" cy="2199585"/>
            <a:chOff x="2082577" y="2184705"/>
            <a:chExt cx="2372128" cy="2199585"/>
          </a:xfrm>
        </p:grpSpPr>
        <p:pic>
          <p:nvPicPr>
            <p:cNvPr id="6" name="Graphic 5">
              <a:extLst>
                <a:ext uri="{FF2B5EF4-FFF2-40B4-BE49-F238E27FC236}">
                  <a16:creationId xmlns:a16="http://schemas.microsoft.com/office/drawing/2014/main" id="{F962F9D4-663F-130D-9F17-E714F1768A5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E2032EC6-79BB-7030-CAD6-BB405F4927A4}"/>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1" name="Group 30">
            <a:extLst>
              <a:ext uri="{FF2B5EF4-FFF2-40B4-BE49-F238E27FC236}">
                <a16:creationId xmlns:a16="http://schemas.microsoft.com/office/drawing/2014/main" id="{BBC66932-1153-958E-BCC8-CA9EDAEFC67D}"/>
              </a:ext>
            </a:extLst>
          </p:cNvPr>
          <p:cNvGrpSpPr/>
          <p:nvPr/>
        </p:nvGrpSpPr>
        <p:grpSpPr>
          <a:xfrm>
            <a:off x="6800967" y="358725"/>
            <a:ext cx="2743529" cy="4872752"/>
            <a:chOff x="6800967" y="358725"/>
            <a:chExt cx="2743529" cy="4872752"/>
          </a:xfrm>
        </p:grpSpPr>
        <p:pic>
          <p:nvPicPr>
            <p:cNvPr id="11" name="Graphic 10">
              <a:extLst>
                <a:ext uri="{FF2B5EF4-FFF2-40B4-BE49-F238E27FC236}">
                  <a16:creationId xmlns:a16="http://schemas.microsoft.com/office/drawing/2014/main" id="{54C94494-8347-2473-CCCD-93DCA82D1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7307" y="758836"/>
              <a:ext cx="1382250" cy="1382250"/>
            </a:xfrm>
            <a:prstGeom prst="rect">
              <a:avLst/>
            </a:prstGeom>
          </p:spPr>
        </p:pic>
        <p:sp>
          <p:nvSpPr>
            <p:cNvPr id="12" name="TextBox 11">
              <a:extLst>
                <a:ext uri="{FF2B5EF4-FFF2-40B4-BE49-F238E27FC236}">
                  <a16:creationId xmlns:a16="http://schemas.microsoft.com/office/drawing/2014/main" id="{41593E60-1FD0-DF4B-E6EF-67A028362F51}"/>
                </a:ext>
              </a:extLst>
            </p:cNvPr>
            <p:cNvSpPr txBox="1"/>
            <p:nvPr/>
          </p:nvSpPr>
          <p:spPr>
            <a:xfrm>
              <a:off x="7172368" y="358725"/>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App Service</a:t>
              </a:r>
              <a:endParaRPr lang="en-SE" sz="2000" dirty="0">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D57DB0D4-7729-1845-5FF4-69557AFB4D91}"/>
                </a:ext>
              </a:extLst>
            </p:cNvPr>
            <p:cNvCxnSpPr>
              <a:cxnSpLocks/>
              <a:stCxn id="6" idx="3"/>
              <a:endCxn id="11" idx="2"/>
            </p:cNvCxnSpPr>
            <p:nvPr/>
          </p:nvCxnSpPr>
          <p:spPr>
            <a:xfrm flipV="1">
              <a:off x="6800967" y="2141086"/>
              <a:ext cx="1557465" cy="3090391"/>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85DB993-D293-1030-885D-9AE792E02E84}"/>
              </a:ext>
            </a:extLst>
          </p:cNvPr>
          <p:cNvGrpSpPr/>
          <p:nvPr/>
        </p:nvGrpSpPr>
        <p:grpSpPr>
          <a:xfrm>
            <a:off x="6800967" y="4683767"/>
            <a:ext cx="3304749" cy="1782360"/>
            <a:chOff x="6800967" y="4683767"/>
            <a:chExt cx="3304749" cy="1782360"/>
          </a:xfrm>
        </p:grpSpPr>
        <p:pic>
          <p:nvPicPr>
            <p:cNvPr id="9" name="Graphic 8">
              <a:extLst>
                <a:ext uri="{FF2B5EF4-FFF2-40B4-BE49-F238E27FC236}">
                  <a16:creationId xmlns:a16="http://schemas.microsoft.com/office/drawing/2014/main" id="{22A6CDA9-67B7-674B-C16A-2346C1E2A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8527" y="5083877"/>
              <a:ext cx="1382250" cy="1382250"/>
            </a:xfrm>
            <a:prstGeom prst="rect">
              <a:avLst/>
            </a:prstGeom>
          </p:spPr>
        </p:pic>
        <p:sp>
          <p:nvSpPr>
            <p:cNvPr id="13" name="TextBox 12">
              <a:extLst>
                <a:ext uri="{FF2B5EF4-FFF2-40B4-BE49-F238E27FC236}">
                  <a16:creationId xmlns:a16="http://schemas.microsoft.com/office/drawing/2014/main" id="{C018F7EE-6E12-80A3-FFE1-2F54DEE89E80}"/>
                </a:ext>
              </a:extLst>
            </p:cNvPr>
            <p:cNvSpPr txBox="1"/>
            <p:nvPr/>
          </p:nvSpPr>
          <p:spPr>
            <a:xfrm>
              <a:off x="7733588" y="4683767"/>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Virtual Machine</a:t>
              </a:r>
              <a:endParaRPr lang="en-SE" sz="2000" dirty="0">
                <a:latin typeface="Ubuntu Condensed" panose="020B0506030602030204" pitchFamily="34" charset="0"/>
              </a:endParaRPr>
            </a:p>
          </p:txBody>
        </p:sp>
        <p:cxnSp>
          <p:nvCxnSpPr>
            <p:cNvPr id="20" name="Straight Connector 19">
              <a:extLst>
                <a:ext uri="{FF2B5EF4-FFF2-40B4-BE49-F238E27FC236}">
                  <a16:creationId xmlns:a16="http://schemas.microsoft.com/office/drawing/2014/main" id="{C9FBF46D-0961-8BEB-7292-DA9DF26419F1}"/>
                </a:ext>
              </a:extLst>
            </p:cNvPr>
            <p:cNvCxnSpPr>
              <a:cxnSpLocks/>
              <a:stCxn id="6" idx="3"/>
              <a:endCxn id="9" idx="1"/>
            </p:cNvCxnSpPr>
            <p:nvPr/>
          </p:nvCxnSpPr>
          <p:spPr>
            <a:xfrm>
              <a:off x="6800967" y="5231477"/>
              <a:ext cx="1427560" cy="543525"/>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045875E-F2AB-74A6-80FE-AB84FC416ED3}"/>
              </a:ext>
            </a:extLst>
          </p:cNvPr>
          <p:cNvGrpSpPr/>
          <p:nvPr/>
        </p:nvGrpSpPr>
        <p:grpSpPr>
          <a:xfrm>
            <a:off x="6800967" y="2274949"/>
            <a:ext cx="4620718" cy="2956528"/>
            <a:chOff x="6800967" y="2274949"/>
            <a:chExt cx="4620718" cy="2956528"/>
          </a:xfrm>
        </p:grpSpPr>
        <p:pic>
          <p:nvPicPr>
            <p:cNvPr id="10" name="Graphic 9">
              <a:extLst>
                <a:ext uri="{FF2B5EF4-FFF2-40B4-BE49-F238E27FC236}">
                  <a16:creationId xmlns:a16="http://schemas.microsoft.com/office/drawing/2014/main" id="{277E5233-44E6-289E-FA03-16C1B0E671B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44496" y="2675059"/>
              <a:ext cx="1382250" cy="1382250"/>
            </a:xfrm>
            <a:prstGeom prst="rect">
              <a:avLst/>
            </a:prstGeom>
          </p:spPr>
        </p:pic>
        <p:sp>
          <p:nvSpPr>
            <p:cNvPr id="17" name="TextBox 16">
              <a:extLst>
                <a:ext uri="{FF2B5EF4-FFF2-40B4-BE49-F238E27FC236}">
                  <a16:creationId xmlns:a16="http://schemas.microsoft.com/office/drawing/2014/main" id="{9CCB2039-5551-4EB5-387C-1D43E27E1B50}"/>
                </a:ext>
              </a:extLst>
            </p:cNvPr>
            <p:cNvSpPr txBox="1"/>
            <p:nvPr/>
          </p:nvSpPr>
          <p:spPr>
            <a:xfrm>
              <a:off x="9049557" y="2274949"/>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Kubernetes Cluster</a:t>
              </a:r>
              <a:endParaRPr lang="en-SE" sz="2000" dirty="0">
                <a:latin typeface="Ubuntu Condensed" panose="020B0506030602030204" pitchFamily="34" charset="0"/>
              </a:endParaRPr>
            </a:p>
          </p:txBody>
        </p:sp>
        <p:cxnSp>
          <p:nvCxnSpPr>
            <p:cNvPr id="18" name="Straight Connector 17">
              <a:extLst>
                <a:ext uri="{FF2B5EF4-FFF2-40B4-BE49-F238E27FC236}">
                  <a16:creationId xmlns:a16="http://schemas.microsoft.com/office/drawing/2014/main" id="{50C8183B-EDC4-9DE6-14B7-F8579CA022C6}"/>
                </a:ext>
              </a:extLst>
            </p:cNvPr>
            <p:cNvCxnSpPr>
              <a:cxnSpLocks/>
              <a:stCxn id="6" idx="3"/>
              <a:endCxn id="10" idx="1"/>
            </p:cNvCxnSpPr>
            <p:nvPr/>
          </p:nvCxnSpPr>
          <p:spPr>
            <a:xfrm flipV="1">
              <a:off x="6800967" y="3366184"/>
              <a:ext cx="2743529" cy="1865293"/>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E446B57-BEA8-7B6C-9A3F-787F6942DDE4}"/>
              </a:ext>
            </a:extLst>
          </p:cNvPr>
          <p:cNvGrpSpPr/>
          <p:nvPr/>
        </p:nvGrpSpPr>
        <p:grpSpPr>
          <a:xfrm>
            <a:off x="285152" y="0"/>
            <a:ext cx="2392855" cy="3306467"/>
            <a:chOff x="4931700" y="349739"/>
            <a:chExt cx="2392855" cy="3306467"/>
          </a:xfrm>
        </p:grpSpPr>
        <p:sp>
          <p:nvSpPr>
            <p:cNvPr id="35" name="Rectangle: Rounded Corners 34">
              <a:extLst>
                <a:ext uri="{FF2B5EF4-FFF2-40B4-BE49-F238E27FC236}">
                  <a16:creationId xmlns:a16="http://schemas.microsoft.com/office/drawing/2014/main" id="{E4C255E3-3294-BD6F-DC20-27C0D9F9E3C1}"/>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36" name="Rectangle: Rounded Corners 35">
              <a:extLst>
                <a:ext uri="{FF2B5EF4-FFF2-40B4-BE49-F238E27FC236}">
                  <a16:creationId xmlns:a16="http://schemas.microsoft.com/office/drawing/2014/main" id="{8061EF01-DCDC-E9C2-593D-E38218D8F48F}"/>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TextBox 36">
              <a:extLst>
                <a:ext uri="{FF2B5EF4-FFF2-40B4-BE49-F238E27FC236}">
                  <a16:creationId xmlns:a16="http://schemas.microsoft.com/office/drawing/2014/main" id="{A7152B03-654E-C266-0DC5-0E15622E5A61}"/>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38" name="Graphic 37">
              <a:extLst>
                <a:ext uri="{FF2B5EF4-FFF2-40B4-BE49-F238E27FC236}">
                  <a16:creationId xmlns:a16="http://schemas.microsoft.com/office/drawing/2014/main" id="{66F285C4-040D-87A3-1FBF-B3BF2B4376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592436" y="2971341"/>
              <a:ext cx="658718" cy="658718"/>
            </a:xfrm>
            <a:prstGeom prst="rect">
              <a:avLst/>
            </a:prstGeom>
          </p:spPr>
        </p:pic>
      </p:grpSp>
      <p:grpSp>
        <p:nvGrpSpPr>
          <p:cNvPr id="39" name="Group 38">
            <a:extLst>
              <a:ext uri="{FF2B5EF4-FFF2-40B4-BE49-F238E27FC236}">
                <a16:creationId xmlns:a16="http://schemas.microsoft.com/office/drawing/2014/main" id="{54E65D21-BF3C-B51A-25A4-C84193443FE5}"/>
              </a:ext>
            </a:extLst>
          </p:cNvPr>
          <p:cNvGrpSpPr/>
          <p:nvPr/>
        </p:nvGrpSpPr>
        <p:grpSpPr>
          <a:xfrm>
            <a:off x="220203" y="3105408"/>
            <a:ext cx="4384794" cy="3679426"/>
            <a:chOff x="4931699" y="349739"/>
            <a:chExt cx="4384794" cy="3679426"/>
          </a:xfrm>
        </p:grpSpPr>
        <p:sp>
          <p:nvSpPr>
            <p:cNvPr id="40" name="Rectangle: Rounded Corners 39">
              <a:extLst>
                <a:ext uri="{FF2B5EF4-FFF2-40B4-BE49-F238E27FC236}">
                  <a16:creationId xmlns:a16="http://schemas.microsoft.com/office/drawing/2014/main" id="{18E27078-8899-A8E4-D0ED-3629878ED746}"/>
                </a:ext>
              </a:extLst>
            </p:cNvPr>
            <p:cNvSpPr/>
            <p:nvPr/>
          </p:nvSpPr>
          <p:spPr>
            <a:xfrm>
              <a:off x="4931699" y="811405"/>
              <a:ext cx="4143688" cy="30903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err="1">
                  <a:latin typeface="Ubuntu Condensed" panose="020B0506030602030204" pitchFamily="34" charset="0"/>
                </a:rPr>
                <a:t>AcrPull</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Microsoft.ContainerRegistry</a:t>
              </a:r>
              <a:r>
                <a:rPr lang="en-US" dirty="0">
                  <a:latin typeface="Ubuntu Condensed" panose="020B0506030602030204" pitchFamily="34" charset="0"/>
                </a:rPr>
                <a:t>/registries/pull/read”</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1" name="Rectangle: Rounded Corners 40">
              <a:extLst>
                <a:ext uri="{FF2B5EF4-FFF2-40B4-BE49-F238E27FC236}">
                  <a16:creationId xmlns:a16="http://schemas.microsoft.com/office/drawing/2014/main" id="{50399970-FC0E-2A73-37E7-E8B5CC431A26}"/>
                </a:ext>
              </a:extLst>
            </p:cNvPr>
            <p:cNvSpPr/>
            <p:nvPr/>
          </p:nvSpPr>
          <p:spPr>
            <a:xfrm>
              <a:off x="8498246" y="3318153"/>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extBox 41">
              <a:extLst>
                <a:ext uri="{FF2B5EF4-FFF2-40B4-BE49-F238E27FC236}">
                  <a16:creationId xmlns:a16="http://schemas.microsoft.com/office/drawing/2014/main" id="{B5FFFDD9-A847-B297-8658-9B4901B4505E}"/>
                </a:ext>
              </a:extLst>
            </p:cNvPr>
            <p:cNvSpPr txBox="1"/>
            <p:nvPr/>
          </p:nvSpPr>
          <p:spPr>
            <a:xfrm>
              <a:off x="5139732" y="349739"/>
              <a:ext cx="1802944" cy="461665"/>
            </a:xfrm>
            <a:prstGeom prst="rect">
              <a:avLst/>
            </a:prstGeom>
            <a:noFill/>
          </p:spPr>
          <p:txBody>
            <a:bodyPr wrap="square">
              <a:spAutoFit/>
            </a:bodyPr>
            <a:lstStyle/>
            <a:p>
              <a:pPr algn="ctr"/>
              <a:r>
                <a:rPr lang="en-US" sz="2400" b="1" dirty="0" err="1">
                  <a:latin typeface="Ubuntu Condensed" panose="020B0506030602030204" pitchFamily="34" charset="0"/>
                </a:rPr>
                <a:t>AcrPull</a:t>
              </a:r>
              <a:endParaRPr lang="en-SE" sz="2400" dirty="0"/>
            </a:p>
          </p:txBody>
        </p:sp>
        <p:pic>
          <p:nvPicPr>
            <p:cNvPr id="43" name="Graphic 42">
              <a:extLst>
                <a:ext uri="{FF2B5EF4-FFF2-40B4-BE49-F238E27FC236}">
                  <a16:creationId xmlns:a16="http://schemas.microsoft.com/office/drawing/2014/main" id="{92C0C60E-945C-6F74-A180-279DF353B40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584374" y="3344300"/>
              <a:ext cx="658718" cy="658718"/>
            </a:xfrm>
            <a:prstGeom prst="rect">
              <a:avLst/>
            </a:prstGeom>
          </p:spPr>
        </p:pic>
      </p:grpSp>
      <p:grpSp>
        <p:nvGrpSpPr>
          <p:cNvPr id="46" name="Group 45">
            <a:extLst>
              <a:ext uri="{FF2B5EF4-FFF2-40B4-BE49-F238E27FC236}">
                <a16:creationId xmlns:a16="http://schemas.microsoft.com/office/drawing/2014/main" id="{BBD0343B-B2E6-2ADF-4245-3269C2CB9D90}"/>
              </a:ext>
            </a:extLst>
          </p:cNvPr>
          <p:cNvGrpSpPr/>
          <p:nvPr/>
        </p:nvGrpSpPr>
        <p:grpSpPr>
          <a:xfrm>
            <a:off x="2960805" y="0"/>
            <a:ext cx="3267140" cy="3460914"/>
            <a:chOff x="4931700" y="349739"/>
            <a:chExt cx="3267140" cy="3460914"/>
          </a:xfrm>
        </p:grpSpPr>
        <p:sp>
          <p:nvSpPr>
            <p:cNvPr id="47" name="Rectangle: Rounded Corners 46">
              <a:extLst>
                <a:ext uri="{FF2B5EF4-FFF2-40B4-BE49-F238E27FC236}">
                  <a16:creationId xmlns:a16="http://schemas.microsoft.com/office/drawing/2014/main" id="{D67006A4-0B76-527C-0D64-92E6F5C661BB}"/>
                </a:ext>
              </a:extLst>
            </p:cNvPr>
            <p:cNvSpPr/>
            <p:nvPr/>
          </p:nvSpPr>
          <p:spPr>
            <a:xfrm>
              <a:off x="4931700" y="811405"/>
              <a:ext cx="3096974" cy="28448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Key Vault Crypto Officer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r>
                <a:rPr lang="en-US" dirty="0">
                  <a:latin typeface="Ubuntu Condensed" panose="020B0506030602030204" pitchFamily="34" charset="0"/>
                </a:rPr>
                <a:t> …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Microsoft.KeyVault</a:t>
              </a:r>
              <a:r>
                <a:rPr lang="en-US" dirty="0">
                  <a:latin typeface="Ubuntu Condensed" panose="020B0506030602030204" pitchFamily="34" charset="0"/>
                </a:rPr>
                <a:t>/vaults/keys/*",</a:t>
              </a: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8" name="Rectangle: Rounded Corners 47">
              <a:extLst>
                <a:ext uri="{FF2B5EF4-FFF2-40B4-BE49-F238E27FC236}">
                  <a16:creationId xmlns:a16="http://schemas.microsoft.com/office/drawing/2014/main" id="{E67D2515-7C92-54D6-2658-98C398183472}"/>
                </a:ext>
              </a:extLst>
            </p:cNvPr>
            <p:cNvSpPr/>
            <p:nvPr/>
          </p:nvSpPr>
          <p:spPr>
            <a:xfrm>
              <a:off x="7380593" y="3099641"/>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TextBox 48">
              <a:extLst>
                <a:ext uri="{FF2B5EF4-FFF2-40B4-BE49-F238E27FC236}">
                  <a16:creationId xmlns:a16="http://schemas.microsoft.com/office/drawing/2014/main" id="{CD65DA6D-3087-7860-2341-CE378C132F30}"/>
                </a:ext>
              </a:extLst>
            </p:cNvPr>
            <p:cNvSpPr txBox="1"/>
            <p:nvPr/>
          </p:nvSpPr>
          <p:spPr>
            <a:xfrm>
              <a:off x="5014484" y="349739"/>
              <a:ext cx="2931406" cy="461665"/>
            </a:xfrm>
            <a:prstGeom prst="rect">
              <a:avLst/>
            </a:prstGeom>
            <a:noFill/>
          </p:spPr>
          <p:txBody>
            <a:bodyPr wrap="square">
              <a:spAutoFit/>
            </a:bodyPr>
            <a:lstStyle/>
            <a:p>
              <a:pPr algn="ctr"/>
              <a:r>
                <a:rPr lang="en-US" sz="2400" b="1" dirty="0">
                  <a:latin typeface="Ubuntu Condensed" panose="020B0506030602030204" pitchFamily="34" charset="0"/>
                </a:rPr>
                <a:t>Key Vault Crypto Officer</a:t>
              </a:r>
              <a:endParaRPr lang="en-SE" sz="2400" dirty="0"/>
            </a:p>
          </p:txBody>
        </p:sp>
        <p:pic>
          <p:nvPicPr>
            <p:cNvPr id="50" name="Graphic 49">
              <a:extLst>
                <a:ext uri="{FF2B5EF4-FFF2-40B4-BE49-F238E27FC236}">
                  <a16:creationId xmlns:a16="http://schemas.microsoft.com/office/drawing/2014/main" id="{CF958538-971D-BEF8-4043-6DBDF8C036F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466721" y="3125788"/>
              <a:ext cx="658718" cy="658718"/>
            </a:xfrm>
            <a:prstGeom prst="rect">
              <a:avLst/>
            </a:prstGeom>
          </p:spPr>
        </p:pic>
      </p:grpSp>
    </p:spTree>
    <p:extLst>
      <p:ext uri="{BB962C8B-B14F-4D97-AF65-F5344CB8AC3E}">
        <p14:creationId xmlns:p14="http://schemas.microsoft.com/office/powerpoint/2010/main" val="24608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1842940" y="2403447"/>
            <a:ext cx="850612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137050"/>
            <a:ext cx="6785400" cy="1141632"/>
          </a:xfrm>
        </p:spPr>
        <p:txBody>
          <a:bodyPr/>
          <a:lstStyle/>
          <a:p>
            <a:r>
              <a:rPr lang="en-US" sz="5400" dirty="0"/>
              <a:t>Takeaways</a:t>
            </a:r>
            <a:endParaRPr lang="en-SE" sz="5400"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9E32C008-CA11-E18D-5DA8-C5A28DB63B5E}"/>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0" name="Group 9">
            <a:extLst>
              <a:ext uri="{FF2B5EF4-FFF2-40B4-BE49-F238E27FC236}">
                <a16:creationId xmlns:a16="http://schemas.microsoft.com/office/drawing/2014/main" id="{C9279CC8-4CA3-3995-3058-00F9EEDA206F}"/>
              </a:ext>
            </a:extLst>
          </p:cNvPr>
          <p:cNvGrpSpPr/>
          <p:nvPr/>
        </p:nvGrpSpPr>
        <p:grpSpPr>
          <a:xfrm>
            <a:off x="1274270" y="2740125"/>
            <a:ext cx="2889154" cy="1452251"/>
            <a:chOff x="1274270" y="2740125"/>
            <a:chExt cx="2889154" cy="1452251"/>
          </a:xfrm>
        </p:grpSpPr>
        <p:sp>
          <p:nvSpPr>
            <p:cNvPr id="8" name="TextBox 7">
              <a:extLst>
                <a:ext uri="{FF2B5EF4-FFF2-40B4-BE49-F238E27FC236}">
                  <a16:creationId xmlns:a16="http://schemas.microsoft.com/office/drawing/2014/main" id="{8003E3A6-F5DB-0281-5044-D0B6BFA37BCA}"/>
                </a:ext>
              </a:extLst>
            </p:cNvPr>
            <p:cNvSpPr txBox="1"/>
            <p:nvPr/>
          </p:nvSpPr>
          <p:spPr>
            <a:xfrm>
              <a:off x="1274270" y="2740125"/>
              <a:ext cx="2889154" cy="923330"/>
            </a:xfrm>
            <a:prstGeom prst="rect">
              <a:avLst/>
            </a:prstGeom>
            <a:noFill/>
          </p:spPr>
          <p:txBody>
            <a:bodyPr wrap="square">
              <a:spAutoFit/>
            </a:bodyPr>
            <a:lstStyle/>
            <a:p>
              <a:pPr algn="ctr"/>
              <a:r>
                <a:rPr lang="en-US" sz="5400" dirty="0">
                  <a:latin typeface="Ubuntu Condensed" panose="020B0506030602030204" pitchFamily="34" charset="0"/>
                </a:rPr>
                <a:t>🤔</a:t>
              </a:r>
              <a:r>
                <a:rPr lang="en-US" sz="3200" dirty="0">
                  <a:latin typeface="Ubuntu Condensed" panose="020B0506030602030204" pitchFamily="34" charset="0"/>
                </a:rPr>
                <a:t>❎</a:t>
              </a:r>
              <a:r>
                <a:rPr lang="en-US" sz="5400" dirty="0">
                  <a:latin typeface="Ubuntu Condensed" panose="020B0506030602030204" pitchFamily="34" charset="0"/>
                </a:rPr>
                <a:t>2️⃣</a:t>
              </a:r>
              <a:endParaRPr lang="en-US" sz="3200" dirty="0">
                <a:latin typeface="Ubuntu Condensed" panose="020B0506030602030204" pitchFamily="34" charset="0"/>
              </a:endParaRPr>
            </a:p>
          </p:txBody>
        </p:sp>
        <p:sp>
          <p:nvSpPr>
            <p:cNvPr id="9" name="TextBox 8">
              <a:extLst>
                <a:ext uri="{FF2B5EF4-FFF2-40B4-BE49-F238E27FC236}">
                  <a16:creationId xmlns:a16="http://schemas.microsoft.com/office/drawing/2014/main" id="{8DCE0C75-C2A8-BDD0-7A12-BD42D6842A7C}"/>
                </a:ext>
              </a:extLst>
            </p:cNvPr>
            <p:cNvSpPr txBox="1"/>
            <p:nvPr/>
          </p:nvSpPr>
          <p:spPr>
            <a:xfrm>
              <a:off x="1663830" y="3607601"/>
              <a:ext cx="2110034" cy="584775"/>
            </a:xfrm>
            <a:prstGeom prst="rect">
              <a:avLst/>
            </a:prstGeom>
            <a:noFill/>
          </p:spPr>
          <p:txBody>
            <a:bodyPr wrap="square">
              <a:spAutoFit/>
            </a:bodyPr>
            <a:lstStyle/>
            <a:p>
              <a:pPr algn="ctr"/>
              <a:r>
                <a:rPr lang="en-US" sz="3200" dirty="0">
                  <a:latin typeface="Ubuntu Condensed" panose="020B0506030602030204" pitchFamily="34" charset="0"/>
                </a:rPr>
                <a:t>Think twice!</a:t>
              </a:r>
            </a:p>
          </p:txBody>
        </p:sp>
      </p:grpSp>
      <p:grpSp>
        <p:nvGrpSpPr>
          <p:cNvPr id="26" name="Group 25">
            <a:extLst>
              <a:ext uri="{FF2B5EF4-FFF2-40B4-BE49-F238E27FC236}">
                <a16:creationId xmlns:a16="http://schemas.microsoft.com/office/drawing/2014/main" id="{89A9636F-D168-2C24-01D1-7258DF0BAEF3}"/>
              </a:ext>
            </a:extLst>
          </p:cNvPr>
          <p:cNvGrpSpPr/>
          <p:nvPr/>
        </p:nvGrpSpPr>
        <p:grpSpPr>
          <a:xfrm>
            <a:off x="4421172" y="2245088"/>
            <a:ext cx="3349658" cy="2266869"/>
            <a:chOff x="4421171" y="2417950"/>
            <a:chExt cx="3349658" cy="2266869"/>
          </a:xfrm>
        </p:grpSpPr>
        <p:pic>
          <p:nvPicPr>
            <p:cNvPr id="11" name="Graphic 10">
              <a:extLst>
                <a:ext uri="{FF2B5EF4-FFF2-40B4-BE49-F238E27FC236}">
                  <a16:creationId xmlns:a16="http://schemas.microsoft.com/office/drawing/2014/main" id="{B1F9A968-7FE7-5371-BED8-8F511482052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84830" y="2417950"/>
              <a:ext cx="1222340" cy="1222340"/>
            </a:xfrm>
            <a:prstGeom prst="rect">
              <a:avLst/>
            </a:prstGeom>
          </p:spPr>
        </p:pic>
        <p:sp>
          <p:nvSpPr>
            <p:cNvPr id="12" name="TextBox 11">
              <a:extLst>
                <a:ext uri="{FF2B5EF4-FFF2-40B4-BE49-F238E27FC236}">
                  <a16:creationId xmlns:a16="http://schemas.microsoft.com/office/drawing/2014/main" id="{AE526DBD-D051-B285-E63D-4E454D8B6C2A}"/>
                </a:ext>
              </a:extLst>
            </p:cNvPr>
            <p:cNvSpPr txBox="1"/>
            <p:nvPr/>
          </p:nvSpPr>
          <p:spPr>
            <a:xfrm>
              <a:off x="4421171" y="3607601"/>
              <a:ext cx="3349658" cy="1077218"/>
            </a:xfrm>
            <a:prstGeom prst="rect">
              <a:avLst/>
            </a:prstGeom>
            <a:noFill/>
          </p:spPr>
          <p:txBody>
            <a:bodyPr wrap="square">
              <a:spAutoFit/>
            </a:bodyPr>
            <a:lstStyle/>
            <a:p>
              <a:pPr algn="ctr"/>
              <a:r>
                <a:rPr lang="en-US" sz="3200" dirty="0">
                  <a:latin typeface="Ubuntu Condensed" panose="020B0506030602030204" pitchFamily="34" charset="0"/>
                </a:rPr>
                <a:t>Use System-Assigned Managed Identities</a:t>
              </a:r>
            </a:p>
          </p:txBody>
        </p:sp>
      </p:grpSp>
      <p:grpSp>
        <p:nvGrpSpPr>
          <p:cNvPr id="17" name="Group 16">
            <a:extLst>
              <a:ext uri="{FF2B5EF4-FFF2-40B4-BE49-F238E27FC236}">
                <a16:creationId xmlns:a16="http://schemas.microsoft.com/office/drawing/2014/main" id="{DAD45EF9-9F93-F1D2-C6BE-836921928AC0}"/>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75F0AA98-B0A3-9003-7D4B-43576564657D}"/>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BCD54A88-5DB9-808C-B635-429453A32B0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561A008E-1BDD-7B44-E2CF-77C8587BA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565687FF-0151-6D64-F12C-3014F2F5A9B2}"/>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342A4C93-C3EF-722F-4F87-099E31E31E96}"/>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5D0672A9-E200-21D8-A3F8-9819971C464F}"/>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814B9D5A-3015-104B-ABF9-B142ED95C4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9D78950E-2376-144A-1C92-1A68BAA0DC21}"/>
                </a:ext>
              </a:extLst>
            </p:cNvPr>
            <p:cNvPicPr>
              <a:picLocks noChangeAspect="1"/>
            </p:cNvPicPr>
            <p:nvPr/>
          </p:nvPicPr>
          <p:blipFill>
            <a:blip r:embed="rId8"/>
            <a:srcRect/>
            <a:stretch/>
          </p:blipFill>
          <p:spPr>
            <a:xfrm>
              <a:off x="9779001" y="253374"/>
              <a:ext cx="320788" cy="327872"/>
            </a:xfrm>
            <a:prstGeom prst="rect">
              <a:avLst/>
            </a:prstGeom>
            <a:effectLst/>
          </p:spPr>
        </p:pic>
      </p:grpSp>
      <p:grpSp>
        <p:nvGrpSpPr>
          <p:cNvPr id="30" name="Group 29">
            <a:extLst>
              <a:ext uri="{FF2B5EF4-FFF2-40B4-BE49-F238E27FC236}">
                <a16:creationId xmlns:a16="http://schemas.microsoft.com/office/drawing/2014/main" id="{F79A54ED-7201-205C-8EFF-1A56DFA4998D}"/>
              </a:ext>
            </a:extLst>
          </p:cNvPr>
          <p:cNvGrpSpPr/>
          <p:nvPr/>
        </p:nvGrpSpPr>
        <p:grpSpPr>
          <a:xfrm>
            <a:off x="8028578" y="2742480"/>
            <a:ext cx="3349658" cy="1456458"/>
            <a:chOff x="4421171" y="2735918"/>
            <a:chExt cx="3349658" cy="1456458"/>
          </a:xfrm>
        </p:grpSpPr>
        <p:pic>
          <p:nvPicPr>
            <p:cNvPr id="31" name="Graphic 30">
              <a:extLst>
                <a:ext uri="{FF2B5EF4-FFF2-40B4-BE49-F238E27FC236}">
                  <a16:creationId xmlns:a16="http://schemas.microsoft.com/office/drawing/2014/main" id="{DC3D90D5-5844-AB4A-44EA-3DEEF2237AD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62262" y="2740125"/>
              <a:ext cx="867476" cy="867476"/>
            </a:xfrm>
            <a:prstGeom prst="rect">
              <a:avLst/>
            </a:prstGeom>
          </p:spPr>
        </p:pic>
        <p:sp>
          <p:nvSpPr>
            <p:cNvPr id="32" name="TextBox 31">
              <a:extLst>
                <a:ext uri="{FF2B5EF4-FFF2-40B4-BE49-F238E27FC236}">
                  <a16:creationId xmlns:a16="http://schemas.microsoft.com/office/drawing/2014/main" id="{F6C8CCE1-9D0A-0742-3631-2D2D4C0B9B42}"/>
                </a:ext>
              </a:extLst>
            </p:cNvPr>
            <p:cNvSpPr txBox="1"/>
            <p:nvPr/>
          </p:nvSpPr>
          <p:spPr>
            <a:xfrm>
              <a:off x="4421171" y="3607601"/>
              <a:ext cx="3349658" cy="584775"/>
            </a:xfrm>
            <a:prstGeom prst="rect">
              <a:avLst/>
            </a:prstGeom>
            <a:noFill/>
          </p:spPr>
          <p:txBody>
            <a:bodyPr wrap="square">
              <a:spAutoFit/>
            </a:bodyPr>
            <a:lstStyle/>
            <a:p>
              <a:pPr algn="ctr"/>
              <a:r>
                <a:rPr lang="en-US" sz="3200" dirty="0">
                  <a:latin typeface="Ubuntu Condensed" panose="020B0506030602030204" pitchFamily="34" charset="0"/>
                </a:rPr>
                <a:t>Utilize the platform!</a:t>
              </a:r>
            </a:p>
          </p:txBody>
        </p:sp>
        <p:pic>
          <p:nvPicPr>
            <p:cNvPr id="33" name="Graphic 32">
              <a:extLst>
                <a:ext uri="{FF2B5EF4-FFF2-40B4-BE49-F238E27FC236}">
                  <a16:creationId xmlns:a16="http://schemas.microsoft.com/office/drawing/2014/main" id="{EC3AD10D-E09C-FDB8-38EB-1826974177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4589" y="2770283"/>
              <a:ext cx="863014" cy="863014"/>
            </a:xfrm>
            <a:prstGeom prst="rect">
              <a:avLst/>
            </a:prstGeom>
          </p:spPr>
        </p:pic>
        <p:pic>
          <p:nvPicPr>
            <p:cNvPr id="34" name="Graphic 33">
              <a:extLst>
                <a:ext uri="{FF2B5EF4-FFF2-40B4-BE49-F238E27FC236}">
                  <a16:creationId xmlns:a16="http://schemas.microsoft.com/office/drawing/2014/main" id="{3106EA64-5B8C-87CA-704C-AC3BCBEF5B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2465" y="2735918"/>
              <a:ext cx="876400" cy="876400"/>
            </a:xfrm>
            <a:prstGeom prst="rect">
              <a:avLst/>
            </a:prstGeom>
          </p:spPr>
        </p:pic>
      </p:grpSp>
    </p:spTree>
    <p:extLst>
      <p:ext uri="{BB962C8B-B14F-4D97-AF65-F5344CB8AC3E}">
        <p14:creationId xmlns:p14="http://schemas.microsoft.com/office/powerpoint/2010/main" val="33433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F128-CF79-CCD5-A690-A1D6602DBB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C69D3DA-A8D1-C1AA-58D1-F10582E9F1EF}"/>
              </a:ext>
            </a:extLst>
          </p:cNvPr>
          <p:cNvSpPr>
            <a:spLocks noGrp="1"/>
          </p:cNvSpPr>
          <p:nvPr>
            <p:ph type="title"/>
          </p:nvPr>
        </p:nvSpPr>
        <p:spPr>
          <a:xfrm>
            <a:off x="2703300" y="2427402"/>
            <a:ext cx="6785400" cy="2003196"/>
          </a:xfrm>
        </p:spPr>
        <p:txBody>
          <a:bodyPr/>
          <a:lstStyle/>
          <a:p>
            <a:r>
              <a:rPr lang="en-US" sz="9600" dirty="0"/>
              <a:t>Questions?</a:t>
            </a:r>
            <a:endParaRPr lang="en-SE" sz="9600" dirty="0"/>
          </a:p>
        </p:txBody>
      </p:sp>
      <p:sp>
        <p:nvSpPr>
          <p:cNvPr id="3" name="TextBox 2">
            <a:extLst>
              <a:ext uri="{FF2B5EF4-FFF2-40B4-BE49-F238E27FC236}">
                <a16:creationId xmlns:a16="http://schemas.microsoft.com/office/drawing/2014/main" id="{0D9E00BD-11BD-B271-A059-BED56DF7F288}"/>
              </a:ext>
            </a:extLst>
          </p:cNvPr>
          <p:cNvSpPr txBox="1"/>
          <p:nvPr/>
        </p:nvSpPr>
        <p:spPr>
          <a:xfrm>
            <a:off x="1081087" y="1401875"/>
            <a:ext cx="10029826" cy="646331"/>
          </a:xfrm>
          <a:prstGeom prst="rect">
            <a:avLst/>
          </a:prstGeom>
          <a:noFill/>
        </p:spPr>
        <p:txBody>
          <a:bodyPr wrap="square">
            <a:spAutoFit/>
          </a:bodyPr>
          <a:lstStyle/>
          <a:p>
            <a:pPr algn="ctr"/>
            <a:r>
              <a:rPr lang="en-SE" sz="3600" dirty="0"/>
              <a:t>🔓🛠️🚀📝🔐⌛🔍🕵️💎👤👥♻️🏴‍☠️🚫🔒</a:t>
            </a:r>
          </a:p>
        </p:txBody>
      </p:sp>
      <p:sp>
        <p:nvSpPr>
          <p:cNvPr id="4" name="TextBox 3">
            <a:extLst>
              <a:ext uri="{FF2B5EF4-FFF2-40B4-BE49-F238E27FC236}">
                <a16:creationId xmlns:a16="http://schemas.microsoft.com/office/drawing/2014/main" id="{D34B1FBC-5BF7-2D8A-D7E0-3CEF8F97666C}"/>
              </a:ext>
            </a:extLst>
          </p:cNvPr>
          <p:cNvSpPr txBox="1"/>
          <p:nvPr/>
        </p:nvSpPr>
        <p:spPr>
          <a:xfrm>
            <a:off x="1081087" y="4886650"/>
            <a:ext cx="10029826" cy="646331"/>
          </a:xfrm>
          <a:prstGeom prst="rect">
            <a:avLst/>
          </a:prstGeom>
          <a:noFill/>
        </p:spPr>
        <p:txBody>
          <a:bodyPr wrap="square">
            <a:spAutoFit/>
          </a:bodyPr>
          <a:lstStyle/>
          <a:p>
            <a:pPr algn="ctr"/>
            <a:r>
              <a:rPr lang="en-SE" sz="3600" dirty="0"/>
              <a:t>🔓🛠️🚀📝🔐⌛🔍🕵️💎👤👥♻️🏴‍☠️🚫🔒</a:t>
            </a:r>
          </a:p>
        </p:txBody>
      </p:sp>
      <p:grpSp>
        <p:nvGrpSpPr>
          <p:cNvPr id="17" name="Group 16">
            <a:extLst>
              <a:ext uri="{FF2B5EF4-FFF2-40B4-BE49-F238E27FC236}">
                <a16:creationId xmlns:a16="http://schemas.microsoft.com/office/drawing/2014/main" id="{070A252D-B707-E424-E074-C11DD70BF16E}"/>
              </a:ext>
            </a:extLst>
          </p:cNvPr>
          <p:cNvGrpSpPr/>
          <p:nvPr/>
        </p:nvGrpSpPr>
        <p:grpSpPr>
          <a:xfrm>
            <a:off x="6672333" y="5877263"/>
            <a:ext cx="2196991" cy="594478"/>
            <a:chOff x="1399986" y="4275496"/>
            <a:chExt cx="2675619" cy="723990"/>
          </a:xfrm>
        </p:grpSpPr>
        <p:sp>
          <p:nvSpPr>
            <p:cNvPr id="18" name="Rounded Rectangle 1">
              <a:extLst>
                <a:ext uri="{FF2B5EF4-FFF2-40B4-BE49-F238E27FC236}">
                  <a16:creationId xmlns:a16="http://schemas.microsoft.com/office/drawing/2014/main" id="{C602E7DC-325F-3771-C550-8C3C0C7704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F9D09135-EBB8-F9FD-D64C-5600BFD40056}"/>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0" name="Graphic 19">
              <a:extLst>
                <a:ext uri="{FF2B5EF4-FFF2-40B4-BE49-F238E27FC236}">
                  <a16:creationId xmlns:a16="http://schemas.microsoft.com/office/drawing/2014/main" id="{E99C51E5-94C0-FFDF-0AEF-988486BD1A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3064" y="4425528"/>
              <a:ext cx="423927" cy="423927"/>
            </a:xfrm>
            <a:prstGeom prst="rect">
              <a:avLst/>
            </a:prstGeom>
          </p:spPr>
        </p:pic>
      </p:grpSp>
      <p:grpSp>
        <p:nvGrpSpPr>
          <p:cNvPr id="21" name="Group 20">
            <a:extLst>
              <a:ext uri="{FF2B5EF4-FFF2-40B4-BE49-F238E27FC236}">
                <a16:creationId xmlns:a16="http://schemas.microsoft.com/office/drawing/2014/main" id="{8C373294-3D71-2E05-0AFD-D9468C13DD34}"/>
              </a:ext>
            </a:extLst>
          </p:cNvPr>
          <p:cNvGrpSpPr/>
          <p:nvPr/>
        </p:nvGrpSpPr>
        <p:grpSpPr>
          <a:xfrm>
            <a:off x="3173241" y="5877263"/>
            <a:ext cx="3202695" cy="594478"/>
            <a:chOff x="9112702" y="121391"/>
            <a:chExt cx="3202695" cy="594478"/>
          </a:xfrm>
        </p:grpSpPr>
        <p:sp>
          <p:nvSpPr>
            <p:cNvPr id="22" name="Rounded Rectangle 33">
              <a:extLst>
                <a:ext uri="{FF2B5EF4-FFF2-40B4-BE49-F238E27FC236}">
                  <a16:creationId xmlns:a16="http://schemas.microsoft.com/office/drawing/2014/main" id="{8E5B516F-FDA3-AD51-D4FE-55D7EC284594}"/>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32F6264C-A3BA-29A6-EBD7-CDF1E18D04DD}"/>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24" name="Graphic 56">
              <a:extLst>
                <a:ext uri="{FF2B5EF4-FFF2-40B4-BE49-F238E27FC236}">
                  <a16:creationId xmlns:a16="http://schemas.microsoft.com/office/drawing/2014/main" id="{4535C434-C358-DD1A-89D4-B1F0F94A3C7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40051" y="219001"/>
              <a:ext cx="391206" cy="383223"/>
            </a:xfrm>
            <a:prstGeom prst="rect">
              <a:avLst/>
            </a:prstGeom>
            <a:effectLst/>
          </p:spPr>
        </p:pic>
        <p:pic>
          <p:nvPicPr>
            <p:cNvPr id="25" name="Graphic 56">
              <a:extLst>
                <a:ext uri="{FF2B5EF4-FFF2-40B4-BE49-F238E27FC236}">
                  <a16:creationId xmlns:a16="http://schemas.microsoft.com/office/drawing/2014/main" id="{FDA891DE-D55A-30BD-8FC1-ED3FF8D598B9}"/>
                </a:ext>
              </a:extLst>
            </p:cNvPr>
            <p:cNvPicPr>
              <a:picLocks noChangeAspect="1"/>
            </p:cNvPicPr>
            <p:nvPr/>
          </p:nvPicPr>
          <p:blipFill>
            <a:blip r:embed="rId6"/>
            <a:srcRect/>
            <a:stretch/>
          </p:blipFill>
          <p:spPr>
            <a:xfrm>
              <a:off x="9779001" y="253374"/>
              <a:ext cx="320788" cy="327872"/>
            </a:xfrm>
            <a:prstGeom prst="rect">
              <a:avLst/>
            </a:prstGeom>
            <a:effectLst/>
          </p:spPr>
        </p:pic>
      </p:grpSp>
      <p:sp>
        <p:nvSpPr>
          <p:cNvPr id="2" name="Title 5">
            <a:extLst>
              <a:ext uri="{FF2B5EF4-FFF2-40B4-BE49-F238E27FC236}">
                <a16:creationId xmlns:a16="http://schemas.microsoft.com/office/drawing/2014/main" id="{EF553F3C-3A90-42CF-BB4D-7A5579FE00D6}"/>
              </a:ext>
            </a:extLst>
          </p:cNvPr>
          <p:cNvSpPr txBox="1">
            <a:spLocks/>
          </p:cNvSpPr>
          <p:nvPr/>
        </p:nvSpPr>
        <p:spPr>
          <a:xfrm>
            <a:off x="2703300" y="260243"/>
            <a:ext cx="6785400" cy="11416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dirty="0"/>
              <a:t>Thank you!</a:t>
            </a:r>
            <a:endParaRPr lang="en-SE" dirty="0"/>
          </a:p>
        </p:txBody>
      </p:sp>
    </p:spTree>
    <p:extLst>
      <p:ext uri="{BB962C8B-B14F-4D97-AF65-F5344CB8AC3E}">
        <p14:creationId xmlns:p14="http://schemas.microsoft.com/office/powerpoint/2010/main" val="2251974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xmlns="">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xmlns="">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2433</TotalTime>
  <Words>1446</Words>
  <Application>Microsoft Office PowerPoint</Application>
  <PresentationFormat>Widescreen</PresentationFormat>
  <Paragraphs>339</Paragraphs>
  <Slides>48</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Ubuntu Condensed</vt:lpstr>
      <vt:lpstr>Segoe UI</vt:lpstr>
      <vt:lpstr>Abril Fatface</vt:lpstr>
      <vt:lpstr>Arial</vt:lpstr>
      <vt:lpstr>Griffy</vt:lpstr>
      <vt:lpstr>Barlow Condensed</vt:lpstr>
      <vt:lpstr>Aldrich</vt:lpstr>
      <vt:lpstr>Segoe UI Semibold</vt:lpstr>
      <vt:lpstr>Homemade Apple</vt:lpstr>
      <vt:lpstr>Poppins</vt:lpstr>
      <vt:lpstr>Calibri</vt:lpstr>
      <vt:lpstr>Catamaran</vt:lpstr>
      <vt:lpstr>SlidesMania</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 Premium Features 💎</vt:lpstr>
      <vt:lpstr>Workload ID Premium Features 💎</vt:lpstr>
      <vt:lpstr>Workload ID Premium Features 💎</vt:lpstr>
      <vt:lpstr>Workload ID Premium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Takeaways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342</cp:revision>
  <dcterms:modified xsi:type="dcterms:W3CDTF">2024-02-12T20:23:48Z</dcterms:modified>
</cp:coreProperties>
</file>